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9" r:id="rId4"/>
    <p:sldId id="261" r:id="rId5"/>
    <p:sldId id="264" r:id="rId6"/>
    <p:sldId id="265" r:id="rId7"/>
    <p:sldId id="266" r:id="rId8"/>
    <p:sldId id="272" r:id="rId9"/>
    <p:sldId id="273" r:id="rId10"/>
    <p:sldId id="274" r:id="rId11"/>
    <p:sldId id="275" r:id="rId12"/>
    <p:sldId id="276" r:id="rId13"/>
    <p:sldId id="277" r:id="rId14"/>
    <p:sldId id="278" r:id="rId15"/>
    <p:sldId id="279" r:id="rId16"/>
    <p:sldId id="280" r:id="rId17"/>
    <p:sldId id="281" r:id="rId18"/>
    <p:sldId id="282" r:id="rId19"/>
    <p:sldId id="284" r:id="rId20"/>
    <p:sldId id="285" r:id="rId21"/>
    <p:sldId id="286" r:id="rId22"/>
    <p:sldId id="269" r:id="rId23"/>
    <p:sldId id="270" r:id="rId24"/>
    <p:sldId id="271" r:id="rId25"/>
    <p:sldId id="260" r:id="rId26"/>
    <p:sldId id="262" r:id="rId27"/>
    <p:sldId id="289"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C4E63-FE91-42D1-A195-9F7D9CE5A320}" type="datetimeFigureOut">
              <a:rPr lang="en-IN" smtClean="0"/>
              <a:pPr/>
              <a:t>12-09-2016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FD1E-8AE3-46F9-99D7-2AB2F7BD7605}" type="slidenum">
              <a:rPr lang="en-IN" smtClean="0"/>
              <a:pPr/>
              <a:t>‹#›</a:t>
            </a:fld>
            <a:endParaRPr lang="en-IN"/>
          </a:p>
        </p:txBody>
      </p:sp>
    </p:spTree>
    <p:extLst>
      <p:ext uri="{BB962C8B-B14F-4D97-AF65-F5344CB8AC3E}">
        <p14:creationId xmlns:p14="http://schemas.microsoft.com/office/powerpoint/2010/main" xmlns="" val="101234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A6FFD1E-8AE3-46F9-99D7-2AB2F7BD7605}" type="slidenum">
              <a:rPr lang="en-IN" smtClean="0"/>
              <a:pPr/>
              <a:t>5</a:t>
            </a:fld>
            <a:endParaRPr lang="en-IN"/>
          </a:p>
        </p:txBody>
      </p:sp>
    </p:spTree>
    <p:extLst>
      <p:ext uri="{BB962C8B-B14F-4D97-AF65-F5344CB8AC3E}">
        <p14:creationId xmlns:p14="http://schemas.microsoft.com/office/powerpoint/2010/main" xmlns="" val="238134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next concept in the dialysis-specific infection control recommendations is keeping clean areas separate from contaminated areas.</a:t>
            </a:r>
          </a:p>
          <a:p>
            <a:pPr eaLnBrk="1" hangingPunct="1">
              <a:spcBef>
                <a:spcPct val="0"/>
              </a:spcBef>
            </a:pPr>
            <a:endParaRPr lang="en-US" altLang="en-US" smtClean="0"/>
          </a:p>
          <a:p>
            <a:pPr eaLnBrk="1" hangingPunct="1">
              <a:spcBef>
                <a:spcPct val="0"/>
              </a:spcBef>
            </a:pPr>
            <a:r>
              <a:rPr lang="en-US" altLang="en-US" smtClean="0"/>
              <a:t>Clean areas should be clearly designated and used only for the </a:t>
            </a:r>
            <a:r>
              <a:rPr lang="en-US" altLang="en-US" i="1" smtClean="0"/>
              <a:t>preparation, handling and storage</a:t>
            </a:r>
            <a:r>
              <a:rPr lang="en-US" altLang="en-US" smtClean="0"/>
              <a:t> of medications and unused supplies and equipment.</a:t>
            </a:r>
          </a:p>
          <a:p>
            <a:pPr eaLnBrk="1" hangingPunct="1">
              <a:spcBef>
                <a:spcPct val="0"/>
              </a:spcBef>
            </a:pPr>
            <a:endParaRPr lang="en-US" altLang="en-US" smtClean="0"/>
          </a:p>
          <a:p>
            <a:pPr eaLnBrk="1" hangingPunct="1">
              <a:spcBef>
                <a:spcPct val="0"/>
              </a:spcBef>
            </a:pPr>
            <a:r>
              <a:rPr lang="en-US" altLang="en-US" smtClean="0"/>
              <a:t>In your center, there should be clean medication and clean supply areas.  Ideally these are in a separate room, physically separate from the rest of the treatment area, which allows you to better maintain the cleanliness of the area.</a:t>
            </a:r>
          </a:p>
          <a:p>
            <a:pPr eaLnBrk="1" hangingPunct="1">
              <a:spcBef>
                <a:spcPct val="0"/>
              </a:spcBef>
            </a:pPr>
            <a:endParaRPr lang="en-US" altLang="en-US" smtClean="0"/>
          </a:p>
          <a:p>
            <a:pPr eaLnBrk="1" hangingPunct="1">
              <a:spcBef>
                <a:spcPct val="0"/>
              </a:spcBef>
            </a:pPr>
            <a:r>
              <a:rPr lang="en-US" altLang="en-US" smtClean="0"/>
              <a:t>Clean areas should be clearly separated from contaminated areas where </a:t>
            </a:r>
            <a:r>
              <a:rPr lang="en-US" altLang="en-US" i="1" smtClean="0"/>
              <a:t>used supplies and equipment</a:t>
            </a:r>
            <a:r>
              <a:rPr lang="en-US" altLang="en-US" smtClean="0"/>
              <a:t> are handled.</a:t>
            </a:r>
          </a:p>
          <a:p>
            <a:pPr eaLnBrk="1" hangingPunct="1">
              <a:spcBef>
                <a:spcPct val="0"/>
              </a:spcBef>
            </a:pPr>
            <a:endParaRPr lang="en-US" altLang="en-US" smtClean="0"/>
          </a:p>
          <a:p>
            <a:pPr eaLnBrk="1" hangingPunct="1">
              <a:spcBef>
                <a:spcPct val="0"/>
              </a:spcBef>
            </a:pPr>
            <a:r>
              <a:rPr lang="en-US" altLang="en-US" smtClean="0"/>
              <a:t>Do not handle or store medications or clean supplies in the same area as where used equipment or blood samples are handled.</a:t>
            </a:r>
          </a:p>
          <a:p>
            <a:pPr eaLnBrk="1" hangingPunct="1">
              <a:spcBef>
                <a:spcPct val="0"/>
              </a:spcBef>
            </a:pPr>
            <a:endParaRPr lang="en-US" altLang="en-US" smtClean="0"/>
          </a:p>
          <a:p>
            <a:pPr eaLnBrk="1" hangingPunct="1">
              <a:spcBef>
                <a:spcPct val="0"/>
              </a:spcBef>
            </a:pPr>
            <a:r>
              <a:rPr lang="en-US" altLang="en-US" smtClean="0"/>
              <a:t>Remember: treatment stations are contaminated areas!</a:t>
            </a:r>
          </a:p>
        </p:txBody>
      </p:sp>
      <p:sp>
        <p:nvSpPr>
          <p:cNvPr id="880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C8DF8-8772-4CB7-A402-85D707012F2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xmlns="" val="330093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next concept in the dialysis-specific infection control recommendations is to dedicate supplies to a single patient. Any item taken to a patient’s dialysis station could become contaminated with blood or other body fluids.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Patient care items taken into the dialysis station should either be:</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Disposed of, or</a:t>
            </a:r>
          </a:p>
          <a:p>
            <a:pPr marL="171450" indent="-171450" eaLnBrk="1" fontAlgn="auto" hangingPunct="1">
              <a:spcBef>
                <a:spcPts val="0"/>
              </a:spcBef>
              <a:spcAft>
                <a:spcPts val="0"/>
              </a:spcAft>
              <a:buFont typeface="Arial" pitchFamily="34" charset="0"/>
              <a:buChar char="•"/>
              <a:defRPr/>
            </a:pPr>
            <a:r>
              <a:rPr lang="en-US" dirty="0" smtClean="0"/>
              <a:t>Cleaned and disinfected before being taken to a common clean area or used on another patient.</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r>
              <a:rPr lang="en-US" dirty="0" smtClean="0"/>
              <a:t>Unused medications or supplies, for example, medication vials, syringes, or alcohol swabs, that are taken to the patient’s station should not be returned to a common clean area.</a:t>
            </a:r>
          </a:p>
          <a:p>
            <a:pPr eaLnBrk="1" fontAlgn="auto" hangingPunct="1">
              <a:spcBef>
                <a:spcPts val="0"/>
              </a:spcBef>
              <a:spcAft>
                <a:spcPts val="0"/>
              </a:spcAft>
              <a:defRPr/>
            </a:pPr>
            <a:endParaRPr lang="en-US" dirty="0"/>
          </a:p>
        </p:txBody>
      </p:sp>
      <p:sp>
        <p:nvSpPr>
          <p:cNvPr id="890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96BFC8-26C8-43BE-81AB-FCB3EC9080C3}"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xmlns="" val="284583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next concept in the dialysis-specific infection control recommendations is to practice safe use of medication vials.  These recommendations are part of safe injection practices under standard precautions for all healthcare workers.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Most of your patients will require injected medications such as heparin, saline, or erythropoietin.  When preparing these medications:</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Prepare all individual patient doses in a clean area away from dialysis stations.</a:t>
            </a:r>
          </a:p>
          <a:p>
            <a:pPr marL="171450" indent="-171450" eaLnBrk="1" fontAlgn="auto" hangingPunct="1">
              <a:spcBef>
                <a:spcPts val="0"/>
              </a:spcBef>
              <a:spcAft>
                <a:spcPts val="0"/>
              </a:spcAft>
              <a:buFont typeface="Arial" pitchFamily="34" charset="0"/>
              <a:buChar char="•"/>
              <a:defRPr/>
            </a:pPr>
            <a:r>
              <a:rPr lang="en-US" dirty="0" smtClean="0"/>
              <a:t>Prepare doses as close as possible to the time of use, meaning, do not draw up medications in advance.</a:t>
            </a:r>
          </a:p>
          <a:p>
            <a:pPr marL="171450" indent="-171450" eaLnBrk="1" fontAlgn="auto" hangingPunct="1">
              <a:spcBef>
                <a:spcPts val="0"/>
              </a:spcBef>
              <a:spcAft>
                <a:spcPts val="0"/>
              </a:spcAft>
              <a:buFont typeface="Arial" pitchFamily="34" charset="0"/>
              <a:buChar char="•"/>
              <a:defRPr/>
            </a:pPr>
            <a:r>
              <a:rPr lang="en-US" dirty="0" smtClean="0"/>
              <a:t>Do not carry medications from station to station.</a:t>
            </a:r>
          </a:p>
          <a:p>
            <a:pPr marL="171450" indent="-171450" eaLnBrk="1" fontAlgn="auto" hangingPunct="1">
              <a:spcBef>
                <a:spcPts val="0"/>
              </a:spcBef>
              <a:spcAft>
                <a:spcPts val="0"/>
              </a:spcAft>
              <a:buFont typeface="Arial" pitchFamily="34" charset="0"/>
              <a:buChar char="•"/>
              <a:defRPr/>
            </a:pPr>
            <a:r>
              <a:rPr lang="en-US" dirty="0" smtClean="0"/>
              <a:t>Do not prepare or store medications at patient stations.</a:t>
            </a:r>
          </a:p>
          <a:p>
            <a:pPr marL="171450" indent="-1714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dirty="0" smtClean="0"/>
              <a:t>CDC recommends that dialysis facilities:</a:t>
            </a:r>
          </a:p>
          <a:p>
            <a:pPr eaLnBrk="1" fontAlgn="auto" hangingPunct="1">
              <a:spcBef>
                <a:spcPts val="0"/>
              </a:spcBef>
              <a:spcAft>
                <a:spcPts val="0"/>
              </a:spcAft>
              <a:buFont typeface="Arial" pitchFamily="34" charset="0"/>
              <a:buNone/>
              <a:defRPr/>
            </a:pPr>
            <a:endParaRPr lang="en-US" dirty="0" smtClean="0"/>
          </a:p>
          <a:p>
            <a:pPr marL="171450" lvl="1" indent="-171450" eaLnBrk="1" fontAlgn="auto" hangingPunct="1">
              <a:spcBef>
                <a:spcPts val="0"/>
              </a:spcBef>
              <a:spcAft>
                <a:spcPts val="0"/>
              </a:spcAft>
              <a:buFont typeface="Arial" pitchFamily="34" charset="0"/>
              <a:buChar char="•"/>
              <a:defRPr/>
            </a:pPr>
            <a:r>
              <a:rPr lang="en-US" dirty="0" smtClean="0"/>
              <a:t>Use single-dose vials whenever possible and dispose of them immediately after use.</a:t>
            </a:r>
            <a:endParaRPr lang="en-US" dirty="0"/>
          </a:p>
        </p:txBody>
      </p:sp>
      <p:sp>
        <p:nvSpPr>
          <p:cNvPr id="901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5283AC-B5F4-4B35-87C0-473C56380EE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xmlns="" val="166553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next concept in the dialysis-specific infection control recommendations is cleaning and disinfecting the dialysis station.  Both cleaning and disinfection are performed to reduce the risk of spreading an infection.</a:t>
            </a:r>
          </a:p>
          <a:p>
            <a:pPr eaLnBrk="1" hangingPunct="1">
              <a:spcBef>
                <a:spcPct val="0"/>
              </a:spcBef>
            </a:pPr>
            <a:endParaRPr lang="en-US" altLang="en-US" smtClean="0"/>
          </a:p>
          <a:p>
            <a:pPr eaLnBrk="1" hangingPunct="1">
              <a:spcBef>
                <a:spcPct val="0"/>
              </a:spcBef>
            </a:pPr>
            <a:r>
              <a:rPr lang="en-US" altLang="en-US" smtClean="0"/>
              <a:t>Cleaning is done using cleaning detergent and water and is intended to remove blood and body fluids from objects and surfaces.</a:t>
            </a:r>
          </a:p>
          <a:p>
            <a:pPr eaLnBrk="1" hangingPunct="1">
              <a:spcBef>
                <a:spcPct val="0"/>
              </a:spcBef>
            </a:pPr>
            <a:endParaRPr lang="en-US" altLang="en-US" smtClean="0"/>
          </a:p>
          <a:p>
            <a:pPr eaLnBrk="1" hangingPunct="1">
              <a:spcBef>
                <a:spcPct val="0"/>
              </a:spcBef>
            </a:pPr>
            <a:r>
              <a:rPr lang="en-US" altLang="en-US" smtClean="0"/>
              <a:t>Disinfection is a process that kills many or all of the remaining germs on clean objects and surfaces.  To properly perform disinfection, use an EPA-registered hospital disinfectant.  Follow the label instructions for proper dilution.</a:t>
            </a:r>
          </a:p>
          <a:p>
            <a:pPr eaLnBrk="1" hangingPunct="1">
              <a:spcBef>
                <a:spcPct val="0"/>
              </a:spcBef>
            </a:pPr>
            <a:endParaRPr lang="en-US" altLang="en-US" smtClean="0"/>
          </a:p>
          <a:p>
            <a:pPr eaLnBrk="1" hangingPunct="1">
              <a:spcBef>
                <a:spcPct val="0"/>
              </a:spcBef>
            </a:pPr>
            <a:r>
              <a:rPr lang="en-US" altLang="en-US" smtClean="0"/>
              <a:t>Note that different disinfectants will have different instructions for making up the solution and this can vary for routine disinfection versus cleaning up a blood spill.  Be sure to check the label.</a:t>
            </a:r>
          </a:p>
          <a:p>
            <a:pPr eaLnBrk="1" hangingPunct="1">
              <a:spcBef>
                <a:spcPct val="0"/>
              </a:spcBef>
            </a:pPr>
            <a:endParaRPr lang="en-US" altLang="en-US" smtClean="0"/>
          </a:p>
          <a:p>
            <a:pPr eaLnBrk="1" hangingPunct="1">
              <a:spcBef>
                <a:spcPct val="0"/>
              </a:spcBef>
            </a:pPr>
            <a:r>
              <a:rPr lang="en-US" altLang="en-US" smtClean="0"/>
              <a:t>Also, be sure to wear gloves and other PPE that is recommended on the product’s label during the cleaning and disinfection process.</a:t>
            </a:r>
          </a:p>
        </p:txBody>
      </p:sp>
      <p:sp>
        <p:nvSpPr>
          <p:cNvPr id="921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AF2A86-833E-4E1F-B528-681017B50E75}"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xmlns="" val="70175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Disinfection is performed specifically because blood and germs can contaminate surfaces and spread infections without being visible to the naked eye.  It is important to follow thorough disinfection procedures even when you don’t see blood.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disinfection process should not begin until the patient has completed treatment and has left the station.</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Disinfect the dialysis station including chairs, trays, countertops, and machines after each patient treatment</a:t>
            </a:r>
          </a:p>
          <a:p>
            <a:pPr marL="171450" indent="-171450" eaLnBrk="1" fontAlgn="auto" hangingPunct="1">
              <a:spcBef>
                <a:spcPts val="0"/>
              </a:spcBef>
              <a:spcAft>
                <a:spcPts val="0"/>
              </a:spcAft>
              <a:buFont typeface="Arial" pitchFamily="34" charset="0"/>
              <a:buChar char="•"/>
              <a:defRPr/>
            </a:pPr>
            <a:r>
              <a:rPr lang="en-US" dirty="0" smtClean="0"/>
              <a:t>Wipe all surfaces</a:t>
            </a:r>
          </a:p>
          <a:p>
            <a:pPr marL="171450" indent="-171450" eaLnBrk="1" fontAlgn="auto" hangingPunct="1">
              <a:spcBef>
                <a:spcPts val="0"/>
              </a:spcBef>
              <a:spcAft>
                <a:spcPts val="0"/>
              </a:spcAft>
              <a:buFont typeface="Arial" pitchFamily="34" charset="0"/>
              <a:buChar char="•"/>
              <a:defRPr/>
            </a:pPr>
            <a:r>
              <a:rPr lang="en-US" dirty="0" smtClean="0"/>
              <a:t>Surfaces should be wet with disinfectant and allowed to air dry</a:t>
            </a:r>
          </a:p>
          <a:p>
            <a:pPr marL="171450" indent="-171450" eaLnBrk="1" fontAlgn="auto" hangingPunct="1">
              <a:spcBef>
                <a:spcPts val="0"/>
              </a:spcBef>
              <a:spcAft>
                <a:spcPts val="0"/>
              </a:spcAft>
              <a:buFont typeface="Arial" pitchFamily="34" charset="0"/>
              <a:buChar char="•"/>
              <a:defRPr/>
            </a:pPr>
            <a:r>
              <a:rPr lang="en-US" dirty="0" smtClean="0"/>
              <a:t>Give special attention to cleaning control panels on the dialysis machines and other commonly touched surfaces</a:t>
            </a:r>
          </a:p>
          <a:p>
            <a:pPr marL="171450" indent="-171450" eaLnBrk="1" fontAlgn="auto" hangingPunct="1">
              <a:spcBef>
                <a:spcPts val="0"/>
              </a:spcBef>
              <a:spcAft>
                <a:spcPts val="0"/>
              </a:spcAft>
              <a:buFont typeface="Arial" pitchFamily="34" charset="0"/>
              <a:buChar char="•"/>
              <a:defRPr/>
            </a:pPr>
            <a:r>
              <a:rPr lang="en-US" dirty="0" smtClean="0"/>
              <a:t>Empty and disinfect all surfaces of prime waste containers and make sure these are dry before using them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Be careful not to contact the surfaces with used or contaminated items once the disinfectant is applied.</a:t>
            </a:r>
            <a:endParaRPr lang="en-US" dirty="0"/>
          </a:p>
        </p:txBody>
      </p:sp>
      <p:sp>
        <p:nvSpPr>
          <p:cNvPr id="931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54609C-2918-4F34-ADE7-5D6B6E2319C9}"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xmlns="" val="119492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last concept in the dialysis-specific infection control recommendations is to practice safe handling of used dialyzers and blood tubing.</a:t>
            </a:r>
          </a:p>
          <a:p>
            <a:pPr eaLnBrk="1" hangingPunct="1">
              <a:spcBef>
                <a:spcPct val="0"/>
              </a:spcBef>
            </a:pPr>
            <a:endParaRPr lang="en-US" altLang="en-US" smtClean="0"/>
          </a:p>
          <a:p>
            <a:pPr eaLnBrk="1" hangingPunct="1">
              <a:spcBef>
                <a:spcPct val="0"/>
              </a:spcBef>
            </a:pPr>
            <a:r>
              <a:rPr lang="en-US" altLang="en-US" smtClean="0"/>
              <a:t>Before removing or transporting used dialyzers and blood tubing, cap dialyzer ports and clamp tubing. Place all used dialyzers and tubing in leak-proof containers for transport from station to reprocessing or disposal area. If dialyzers are reused, initiate reprocessing immediately after use and follow published methods, for example, AAMI standards, for reprocessing the dialyzers.</a:t>
            </a:r>
          </a:p>
        </p:txBody>
      </p:sp>
      <p:sp>
        <p:nvSpPr>
          <p:cNvPr id="942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DD4489-915E-4CAE-AF0F-B04628F50FE5}"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xmlns="" val="325016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First, please advise all patients and their caregivers on how to recognize an infection. They should tell you or another healthcare worker if they notice any of the following signs of infection:</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Fever</a:t>
            </a:r>
          </a:p>
          <a:p>
            <a:pPr marL="171450" indent="-171450" eaLnBrk="1" fontAlgn="auto" hangingPunct="1">
              <a:spcBef>
                <a:spcPts val="0"/>
              </a:spcBef>
              <a:spcAft>
                <a:spcPts val="0"/>
              </a:spcAft>
              <a:buFont typeface="Arial" pitchFamily="34" charset="0"/>
              <a:buChar char="•"/>
              <a:defRPr/>
            </a:pPr>
            <a:r>
              <a:rPr lang="en-US" dirty="0" smtClean="0"/>
              <a:t>The access site is swollen or bulging, red, warm, or there is pus at the site</a:t>
            </a:r>
          </a:p>
          <a:p>
            <a:pPr marL="171450" indent="-171450" eaLnBrk="1" fontAlgn="auto" hangingPunct="1">
              <a:spcBef>
                <a:spcPts val="0"/>
              </a:spcBef>
              <a:spcAft>
                <a:spcPts val="0"/>
              </a:spcAft>
              <a:buFont typeface="Arial" pitchFamily="34" charset="0"/>
              <a:buChar char="•"/>
              <a:defRPr/>
            </a:pPr>
            <a:r>
              <a:rPr lang="en-US" dirty="0" smtClean="0"/>
              <a:t>Severe pain at the access site</a:t>
            </a:r>
          </a:p>
          <a:p>
            <a:pPr eaLnBrk="1" fontAlgn="auto" hangingPunct="1">
              <a:spcBef>
                <a:spcPts val="0"/>
              </a:spcBef>
              <a:spcAft>
                <a:spcPts val="0"/>
              </a:spcAft>
              <a:defRPr/>
            </a:pPr>
            <a:r>
              <a:rPr lang="en-US" dirty="0" smtClean="0"/>
              <a:t/>
            </a:r>
            <a:br>
              <a:rPr lang="en-US" dirty="0" smtClean="0"/>
            </a:br>
            <a:r>
              <a:rPr lang="en-US" dirty="0" smtClean="0"/>
              <a:t>Remember that infections of the vascular access site can be life threatening.</a:t>
            </a:r>
          </a:p>
          <a:p>
            <a:pPr eaLnBrk="1" fontAlgn="auto" hangingPunct="1">
              <a:spcBef>
                <a:spcPts val="0"/>
              </a:spcBef>
              <a:spcAft>
                <a:spcPts val="0"/>
              </a:spcAft>
              <a:defRPr/>
            </a:pPr>
            <a:endParaRPr lang="en-US" dirty="0"/>
          </a:p>
        </p:txBody>
      </p:sp>
      <p:sp>
        <p:nvSpPr>
          <p:cNvPr id="1034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062EF0-7B9A-49EB-8F7C-C48EBB323261}"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xmlns="" val="208498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Some of the specific infection control recommendations for outpatient hemodialysis healthcare workers include:</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Wear gloves and other personal protective equipment or PPE for all patient care</a:t>
            </a:r>
          </a:p>
          <a:p>
            <a:pPr marL="171450" indent="-171450" eaLnBrk="1" fontAlgn="auto" hangingPunct="1">
              <a:spcBef>
                <a:spcPts val="0"/>
              </a:spcBef>
              <a:spcAft>
                <a:spcPts val="0"/>
              </a:spcAft>
              <a:buFont typeface="Arial" pitchFamily="34" charset="0"/>
              <a:buChar char="•"/>
              <a:defRPr/>
            </a:pPr>
            <a:r>
              <a:rPr lang="en-US" dirty="0" smtClean="0"/>
              <a:t>Promote vascular access safety</a:t>
            </a:r>
          </a:p>
          <a:p>
            <a:pPr marL="171450" indent="-171450" eaLnBrk="1" fontAlgn="auto" hangingPunct="1">
              <a:spcBef>
                <a:spcPts val="0"/>
              </a:spcBef>
              <a:spcAft>
                <a:spcPts val="0"/>
              </a:spcAft>
              <a:buFont typeface="Arial" pitchFamily="34" charset="0"/>
              <a:buChar char="•"/>
              <a:defRPr/>
            </a:pPr>
            <a:r>
              <a:rPr lang="en-US" dirty="0" smtClean="0"/>
              <a:t>Clean and disinfect the dialysis station between patients</a:t>
            </a:r>
          </a:p>
          <a:p>
            <a:pPr marL="171450" indent="-171450" eaLnBrk="1" fontAlgn="auto" hangingPunct="1">
              <a:spcBef>
                <a:spcPts val="0"/>
              </a:spcBef>
              <a:spcAft>
                <a:spcPts val="0"/>
              </a:spcAft>
              <a:buFont typeface="Arial" pitchFamily="34" charset="0"/>
              <a:buChar char="•"/>
              <a:defRPr/>
            </a:pPr>
            <a:r>
              <a:rPr lang="en-US" dirty="0" smtClean="0"/>
              <a:t>Separate clean areas from contaminated areas</a:t>
            </a:r>
          </a:p>
          <a:p>
            <a:pPr marL="171450" indent="-171450" eaLnBrk="1" fontAlgn="auto" hangingPunct="1">
              <a:spcBef>
                <a:spcPts val="0"/>
              </a:spcBef>
              <a:spcAft>
                <a:spcPts val="0"/>
              </a:spcAft>
              <a:buFont typeface="Arial" pitchFamily="34" charset="0"/>
              <a:buChar char="•"/>
              <a:defRPr/>
            </a:pPr>
            <a:r>
              <a:rPr lang="en-US" dirty="0" smtClean="0"/>
              <a:t>Use medication vials safely</a:t>
            </a:r>
          </a:p>
          <a:p>
            <a:pPr marL="171450" indent="-171450" eaLnBrk="1" fontAlgn="auto" hangingPunct="1">
              <a:spcBef>
                <a:spcPts val="0"/>
              </a:spcBef>
              <a:spcAft>
                <a:spcPts val="0"/>
              </a:spcAft>
              <a:buFont typeface="Arial" pitchFamily="34" charset="0"/>
              <a:buChar char="•"/>
              <a:defRPr/>
            </a:pPr>
            <a:r>
              <a:rPr lang="en-US" dirty="0" smtClean="0"/>
              <a:t>Perform safe handling of dialyzers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 will learn more about each of these concepts in the following slides.</a:t>
            </a:r>
            <a:endParaRPr lang="en-US" dirty="0"/>
          </a:p>
        </p:txBody>
      </p:sp>
      <p:sp>
        <p:nvSpPr>
          <p:cNvPr id="798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85AD5C-81D8-43BE-A7C4-564142AFB51F}"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xmlns="" val="380276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first dialysis specific infection control recommendation is to wear gloves during patient care. You should wear gloves for your own protection from infections, and you have to use them correctly to protect your patients from infections.  During the process of hemodialysis, exposure to blood and contaminated items can be expected; therefore, gloves are required in the dialysis environment whenever caring for a patient or touching equipment or surfaces at the dialysis station.  Gloves should also be worn when cleaning surfaces in the environment or medical equipment.  Remember to remove your gloves and perform hand hygiene between each patient or station and if moving from a contaminated to a clean area of the same patient or within the same dialysis station.</a:t>
            </a:r>
          </a:p>
          <a:p>
            <a:pPr eaLnBrk="1" hangingPunct="1">
              <a:spcBef>
                <a:spcPct val="0"/>
              </a:spcBef>
            </a:pPr>
            <a:endParaRPr lang="en-US" altLang="en-US" smtClean="0"/>
          </a:p>
          <a:p>
            <a:pPr eaLnBrk="1" hangingPunct="1">
              <a:spcBef>
                <a:spcPct val="0"/>
              </a:spcBef>
            </a:pPr>
            <a:r>
              <a:rPr lang="en-US" altLang="en-US" smtClean="0"/>
              <a:t>These practices will help prevent the spread of infections.</a:t>
            </a:r>
          </a:p>
        </p:txBody>
      </p:sp>
      <p:sp>
        <p:nvSpPr>
          <p:cNvPr id="809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E3F734-479B-4967-8141-0D0316AEF11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xmlns="" val="235745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Similarly, while personal protective equipment is a concept of Standard Precautions, it is also a concept of dialysis-specific infection control recommendations. You should wear gloves, gowns, and face protection such as a face shield or goggles and a face mask to protect yourself when performing procedures during which blood splashes might occur.  This includes during initiation and termination of dialysis, when cleaning dial yzers, and when spinning blood samples.  Personal protective equipment should be changed if it becomes soiled with blood, body fluids, secretions, or excretions.</a:t>
            </a:r>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900EC8-E580-46C3-813C-221C3D31DFEC}"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xmlns="" val="211606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next concept in the dialysis-specific infection control recommendations is practicing vascular access safety.  As we learned in lesson 1, infections are all too common, particularly with central lines.  In the next four slides, we will review the </a:t>
            </a:r>
            <a:r>
              <a:rPr lang="en-US" dirty="0" err="1" smtClean="0"/>
              <a:t>cannulation</a:t>
            </a:r>
            <a:r>
              <a:rPr lang="en-US" dirty="0" smtClean="0"/>
              <a:t> and </a:t>
            </a:r>
            <a:r>
              <a:rPr lang="en-US" dirty="0" err="1" smtClean="0"/>
              <a:t>decannulation</a:t>
            </a:r>
            <a:r>
              <a:rPr lang="en-US" dirty="0" smtClean="0"/>
              <a:t> procedures for patients who have fistulas or grafts, followed by the connection and disconnection procedures for patients who have catheters.</a:t>
            </a:r>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dirty="0" smtClean="0"/>
              <a:t>One concept that we will mention in these next several slides is aseptic technique.  When performing a procedure such as </a:t>
            </a:r>
            <a:r>
              <a:rPr lang="en-US" dirty="0" err="1" smtClean="0"/>
              <a:t>cannulating</a:t>
            </a:r>
            <a:r>
              <a:rPr lang="en-US" dirty="0" smtClean="0"/>
              <a:t> a fistula or graft, aseptic technique means taking great care not to contaminate the fistula or graft site before or during the procedure.</a:t>
            </a:r>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dirty="0" smtClean="0"/>
              <a:t>Here we describe the </a:t>
            </a:r>
            <a:r>
              <a:rPr lang="en-US" dirty="0" err="1" smtClean="0"/>
              <a:t>cannulation</a:t>
            </a:r>
            <a:r>
              <a:rPr lang="en-US" dirty="0" smtClean="0"/>
              <a:t> procedure for patients with fistulas or grafts:</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mj-lt"/>
              <a:buAutoNum type="arabicPeriod"/>
              <a:defRPr/>
            </a:pPr>
            <a:r>
              <a:rPr lang="en-US" dirty="0" smtClean="0"/>
              <a:t>Have the patient wash the site with soap and water</a:t>
            </a:r>
          </a:p>
          <a:p>
            <a:pPr marL="228600" indent="-228600" eaLnBrk="1" fontAlgn="auto" hangingPunct="1">
              <a:spcBef>
                <a:spcPts val="0"/>
              </a:spcBef>
              <a:spcAft>
                <a:spcPts val="0"/>
              </a:spcAft>
              <a:buFont typeface="+mj-lt"/>
              <a:buAutoNum type="arabicPeriod"/>
              <a:defRPr/>
            </a:pPr>
            <a:r>
              <a:rPr lang="en-US" dirty="0" smtClean="0"/>
              <a:t>Perform hand hygiene</a:t>
            </a:r>
          </a:p>
          <a:p>
            <a:pPr marL="228600" indent="-228600" eaLnBrk="1" fontAlgn="auto" hangingPunct="1">
              <a:spcBef>
                <a:spcPts val="0"/>
              </a:spcBef>
              <a:spcAft>
                <a:spcPts val="0"/>
              </a:spcAft>
              <a:buFont typeface="+mj-lt"/>
              <a:buAutoNum type="arabicPeriod"/>
              <a:defRPr/>
            </a:pPr>
            <a:r>
              <a:rPr lang="en-US" dirty="0" smtClean="0"/>
              <a:t>Put on a new, clean pair of gloves</a:t>
            </a:r>
          </a:p>
          <a:p>
            <a:pPr marL="228600" indent="-228600" eaLnBrk="1" fontAlgn="auto" hangingPunct="1">
              <a:spcBef>
                <a:spcPts val="0"/>
              </a:spcBef>
              <a:spcAft>
                <a:spcPts val="0"/>
              </a:spcAft>
              <a:buFont typeface="+mj-lt"/>
              <a:buAutoNum type="arabicPeriod"/>
              <a:defRPr/>
            </a:pPr>
            <a:r>
              <a:rPr lang="en-US" dirty="0" smtClean="0"/>
              <a:t>Wear proper face protection</a:t>
            </a:r>
          </a:p>
          <a:p>
            <a:pPr marL="228600" indent="-228600" eaLnBrk="1" fontAlgn="auto" hangingPunct="1">
              <a:spcBef>
                <a:spcPts val="0"/>
              </a:spcBef>
              <a:spcAft>
                <a:spcPts val="0"/>
              </a:spcAft>
              <a:buFont typeface="+mj-lt"/>
              <a:buAutoNum type="arabicPeriod"/>
              <a:defRPr/>
            </a:pPr>
            <a:r>
              <a:rPr lang="en-US" dirty="0" smtClean="0"/>
              <a:t>Apply skin antiseptic such as </a:t>
            </a:r>
            <a:r>
              <a:rPr lang="en-US" dirty="0" err="1" smtClean="0"/>
              <a:t>chlorhexidine</a:t>
            </a:r>
            <a:r>
              <a:rPr lang="en-US" dirty="0" smtClean="0"/>
              <a:t>, </a:t>
            </a:r>
            <a:r>
              <a:rPr lang="en-US" dirty="0" err="1" smtClean="0"/>
              <a:t>povidone</a:t>
            </a:r>
            <a:r>
              <a:rPr lang="en-US" dirty="0" smtClean="0"/>
              <a:t> iodine, or alcohol to the site and allow it to dry</a:t>
            </a:r>
          </a:p>
          <a:p>
            <a:pPr marL="228600" indent="-228600" eaLnBrk="1" fontAlgn="auto" hangingPunct="1">
              <a:spcBef>
                <a:spcPts val="0"/>
              </a:spcBef>
              <a:spcAft>
                <a:spcPts val="0"/>
              </a:spcAft>
              <a:buFont typeface="+mj-lt"/>
              <a:buAutoNum type="arabicPeriod"/>
              <a:defRPr/>
            </a:pPr>
            <a:r>
              <a:rPr lang="en-US" dirty="0" smtClean="0"/>
              <a:t>Perform </a:t>
            </a:r>
            <a:r>
              <a:rPr lang="en-US" dirty="0" err="1" smtClean="0"/>
              <a:t>cannulation</a:t>
            </a:r>
            <a:r>
              <a:rPr lang="en-US" dirty="0" smtClean="0"/>
              <a:t> being careful not to contaminate the area that has been cleansed</a:t>
            </a:r>
          </a:p>
          <a:p>
            <a:pPr marL="228600" indent="-228600" eaLnBrk="1" fontAlgn="auto" hangingPunct="1">
              <a:spcBef>
                <a:spcPts val="0"/>
              </a:spcBef>
              <a:spcAft>
                <a:spcPts val="0"/>
              </a:spcAft>
              <a:buFont typeface="+mj-lt"/>
              <a:buAutoNum type="arabicPeriod"/>
              <a:defRPr/>
            </a:pPr>
            <a:r>
              <a:rPr lang="en-US" dirty="0" smtClean="0"/>
              <a:t>Remove gloves and perform hand hygiene</a:t>
            </a:r>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dirty="0" smtClean="0"/>
              <a:t>CDC recommends using safety needles to decrease your chances of getting a </a:t>
            </a:r>
            <a:r>
              <a:rPr lang="en-US" dirty="0" err="1" smtClean="0"/>
              <a:t>needlestick</a:t>
            </a:r>
            <a:r>
              <a:rPr lang="en-US" dirty="0" smtClean="0"/>
              <a:t>.</a:t>
            </a:r>
            <a:endParaRPr lang="en-US" dirty="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E4B7F6-C53B-4E80-8ACF-3B38E81BA2A8}"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xmlns="" val="97651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When the patient has completed treatment, here are the steps for the </a:t>
            </a:r>
            <a:r>
              <a:rPr lang="en-US" dirty="0" err="1" smtClean="0"/>
              <a:t>decannulation</a:t>
            </a:r>
            <a:r>
              <a:rPr lang="en-US" dirty="0" smtClean="0"/>
              <a:t> procedure in patients with fistulas or grafts:\</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mj-lt"/>
              <a:buAutoNum type="arabicPeriod"/>
              <a:defRPr/>
            </a:pPr>
            <a:r>
              <a:rPr lang="en-US" dirty="0" smtClean="0"/>
              <a:t>Perform hand hygiene</a:t>
            </a:r>
          </a:p>
          <a:p>
            <a:pPr marL="228600" indent="-228600" eaLnBrk="1" fontAlgn="auto" hangingPunct="1">
              <a:spcBef>
                <a:spcPts val="0"/>
              </a:spcBef>
              <a:spcAft>
                <a:spcPts val="0"/>
              </a:spcAft>
              <a:buFont typeface="+mj-lt"/>
              <a:buAutoNum type="arabicPeriod"/>
              <a:defRPr/>
            </a:pPr>
            <a:r>
              <a:rPr lang="en-US" dirty="0" smtClean="0"/>
              <a:t>Put on a new, clean pair of gloves</a:t>
            </a:r>
          </a:p>
          <a:p>
            <a:pPr marL="228600" indent="-228600" eaLnBrk="1" fontAlgn="auto" hangingPunct="1">
              <a:spcBef>
                <a:spcPts val="0"/>
              </a:spcBef>
              <a:spcAft>
                <a:spcPts val="0"/>
              </a:spcAft>
              <a:buFont typeface="+mj-lt"/>
              <a:buAutoNum type="arabicPeriod"/>
              <a:defRPr/>
            </a:pPr>
            <a:r>
              <a:rPr lang="en-US" dirty="0" smtClean="0"/>
              <a:t>Wear proper face protection</a:t>
            </a:r>
          </a:p>
          <a:p>
            <a:pPr marL="228600" indent="-228600" eaLnBrk="1" fontAlgn="auto" hangingPunct="1">
              <a:spcBef>
                <a:spcPts val="0"/>
              </a:spcBef>
              <a:spcAft>
                <a:spcPts val="0"/>
              </a:spcAft>
              <a:buFont typeface="+mj-lt"/>
              <a:buAutoNum type="arabicPeriod"/>
              <a:defRPr/>
            </a:pPr>
            <a:r>
              <a:rPr lang="en-US" dirty="0" smtClean="0"/>
              <a:t>Activate the safety devices on the needles to prevent a </a:t>
            </a:r>
            <a:r>
              <a:rPr lang="en-US" dirty="0" err="1" smtClean="0"/>
              <a:t>needlestick</a:t>
            </a:r>
            <a:r>
              <a:rPr lang="en-US" dirty="0" smtClean="0"/>
              <a:t>, remove needles using aseptic technique and dispose of them in a proper sharps container</a:t>
            </a:r>
          </a:p>
          <a:p>
            <a:pPr marL="228600" indent="-228600" eaLnBrk="1" fontAlgn="auto" hangingPunct="1">
              <a:spcBef>
                <a:spcPts val="0"/>
              </a:spcBef>
              <a:spcAft>
                <a:spcPts val="0"/>
              </a:spcAft>
              <a:buFont typeface="+mj-lt"/>
              <a:buAutoNum type="arabicPeriod"/>
              <a:defRPr/>
            </a:pPr>
            <a:r>
              <a:rPr lang="en-US" dirty="0" smtClean="0"/>
              <a:t>Apply clean gauze or a bandage to site</a:t>
            </a:r>
          </a:p>
          <a:p>
            <a:pPr marL="228600" indent="-228600" eaLnBrk="1" fontAlgn="auto" hangingPunct="1">
              <a:spcBef>
                <a:spcPts val="0"/>
              </a:spcBef>
              <a:spcAft>
                <a:spcPts val="0"/>
              </a:spcAft>
              <a:buFont typeface="+mj-lt"/>
              <a:buAutoNum type="arabicPeriod"/>
              <a:defRPr/>
            </a:pPr>
            <a:r>
              <a:rPr lang="en-US" dirty="0" smtClean="0"/>
              <a:t>Compress the site with clean gloves</a:t>
            </a:r>
          </a:p>
          <a:p>
            <a:pPr marL="228600" indent="-228600" eaLnBrk="1" fontAlgn="auto" hangingPunct="1">
              <a:spcBef>
                <a:spcPts val="0"/>
              </a:spcBef>
              <a:spcAft>
                <a:spcPts val="0"/>
              </a:spcAft>
              <a:buFont typeface="+mj-lt"/>
              <a:buAutoNum type="arabicPeriod"/>
              <a:defRPr/>
            </a:pPr>
            <a:r>
              <a:rPr lang="en-US" dirty="0" smtClean="0"/>
              <a:t>Remove gloves and perform hand hygiene</a:t>
            </a:r>
            <a:endParaRPr lang="en-US" dirty="0"/>
          </a:p>
        </p:txBody>
      </p:sp>
      <p:sp>
        <p:nvSpPr>
          <p:cNvPr id="839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0B08C0-E89F-4708-A044-A819637D5945}"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xmlns="" val="134071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Practicing vascular access safety is of particular importance in patients with catheters or central lines, as the risk of infection is highest in these patients.  To properly perform a catheter connection procedure, use the following steps:</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mj-lt"/>
              <a:buAutoNum type="arabicPeriod"/>
              <a:defRPr/>
            </a:pPr>
            <a:r>
              <a:rPr lang="en-US" dirty="0" smtClean="0"/>
              <a:t>Perform hand hygiene.</a:t>
            </a:r>
          </a:p>
          <a:p>
            <a:pPr marL="228600" indent="-228600" eaLnBrk="1" fontAlgn="auto" hangingPunct="1">
              <a:spcBef>
                <a:spcPts val="0"/>
              </a:spcBef>
              <a:spcAft>
                <a:spcPts val="0"/>
              </a:spcAft>
              <a:buFont typeface="+mj-lt"/>
              <a:buAutoNum type="arabicPeriod"/>
              <a:defRPr/>
            </a:pPr>
            <a:r>
              <a:rPr lang="en-US" dirty="0" smtClean="0"/>
              <a:t>Put on a new, clean pair of gloves. Some centers may choose to use sterile gloves.</a:t>
            </a:r>
          </a:p>
          <a:p>
            <a:pPr marL="228600" indent="-228600" eaLnBrk="1" fontAlgn="auto" hangingPunct="1">
              <a:spcBef>
                <a:spcPts val="0"/>
              </a:spcBef>
              <a:spcAft>
                <a:spcPts val="0"/>
              </a:spcAft>
              <a:buFont typeface="+mj-lt"/>
              <a:buAutoNum type="arabicPeriod"/>
              <a:defRPr/>
            </a:pPr>
            <a:r>
              <a:rPr lang="en-US" dirty="0" smtClean="0"/>
              <a:t>Wear proper face protection. A face mask may be required in your center.</a:t>
            </a:r>
          </a:p>
          <a:p>
            <a:pPr marL="228600" indent="-228600" eaLnBrk="1" fontAlgn="auto" hangingPunct="1">
              <a:spcBef>
                <a:spcPts val="0"/>
              </a:spcBef>
              <a:spcAft>
                <a:spcPts val="0"/>
              </a:spcAft>
              <a:buFont typeface="+mj-lt"/>
              <a:buAutoNum type="arabicPeriod"/>
              <a:defRPr/>
            </a:pPr>
            <a:r>
              <a:rPr lang="en-US" dirty="0" smtClean="0"/>
              <a:t>While keeping the catheter clamped, apply antiseptic to the catheter hub, which is the end of the catheter, and allow it to dry. Be careful not to contaminate the catheter hub after applying the antiseptic.</a:t>
            </a:r>
          </a:p>
          <a:p>
            <a:pPr marL="228600" indent="-228600" eaLnBrk="1" fontAlgn="auto" hangingPunct="1">
              <a:spcBef>
                <a:spcPts val="0"/>
              </a:spcBef>
              <a:spcAft>
                <a:spcPts val="0"/>
              </a:spcAft>
              <a:buFont typeface="+mj-lt"/>
              <a:buAutoNum type="arabicPeriod"/>
              <a:defRPr/>
            </a:pPr>
            <a:r>
              <a:rPr lang="en-US" dirty="0" smtClean="0"/>
              <a:t>Connect the catheter to blood lines using aseptic technique. Keep the catheter clamped until after it’s connected to avoid allowing air to enter the catheter.</a:t>
            </a:r>
          </a:p>
          <a:p>
            <a:pPr marL="228600" indent="-228600" eaLnBrk="1" fontAlgn="auto" hangingPunct="1">
              <a:spcBef>
                <a:spcPts val="0"/>
              </a:spcBef>
              <a:spcAft>
                <a:spcPts val="0"/>
              </a:spcAft>
              <a:buFont typeface="+mj-lt"/>
              <a:buAutoNum type="arabicPeriod"/>
              <a:defRPr/>
            </a:pPr>
            <a:r>
              <a:rPr lang="en-US" dirty="0" smtClean="0"/>
              <a:t>Unclamp the catheter once it is connected.</a:t>
            </a:r>
          </a:p>
          <a:p>
            <a:pPr marL="228600" indent="-228600" eaLnBrk="1" fontAlgn="auto" hangingPunct="1">
              <a:spcBef>
                <a:spcPts val="0"/>
              </a:spcBef>
              <a:spcAft>
                <a:spcPts val="0"/>
              </a:spcAft>
              <a:buFont typeface="+mj-lt"/>
              <a:buAutoNum type="arabicPeriod"/>
              <a:defRPr/>
            </a:pPr>
            <a:r>
              <a:rPr lang="en-US" dirty="0" smtClean="0"/>
              <a:t>Remove gloves and perform hand hygiene.</a:t>
            </a:r>
            <a:endParaRPr lang="en-US" dirty="0"/>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82CBB2-99FD-4ED3-8FCB-AAEF9BF504F5}"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xmlns="" val="305411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When the patient has completed treatment, here are the steps for the disconnection procedure in patients with catheters:</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mj-lt"/>
              <a:buAutoNum type="arabicPeriod"/>
              <a:defRPr/>
            </a:pPr>
            <a:r>
              <a:rPr lang="en-US" dirty="0" smtClean="0"/>
              <a:t>Perform hand hygiene.</a:t>
            </a:r>
          </a:p>
          <a:p>
            <a:pPr marL="228600" indent="-228600" eaLnBrk="1" fontAlgn="auto" hangingPunct="1">
              <a:spcBef>
                <a:spcPts val="0"/>
              </a:spcBef>
              <a:spcAft>
                <a:spcPts val="0"/>
              </a:spcAft>
              <a:buFont typeface="+mj-lt"/>
              <a:buAutoNum type="arabicPeriod"/>
              <a:defRPr/>
            </a:pPr>
            <a:r>
              <a:rPr lang="en-US" dirty="0" smtClean="0"/>
              <a:t>Put on a new, clean pair of gloves. Some centers may choose to use sterile gloves.</a:t>
            </a:r>
          </a:p>
          <a:p>
            <a:pPr marL="228600" indent="-228600" eaLnBrk="1" fontAlgn="auto" hangingPunct="1">
              <a:spcBef>
                <a:spcPts val="0"/>
              </a:spcBef>
              <a:spcAft>
                <a:spcPts val="0"/>
              </a:spcAft>
              <a:buFont typeface="+mj-lt"/>
              <a:buAutoNum type="arabicPeriod"/>
              <a:defRPr/>
            </a:pPr>
            <a:r>
              <a:rPr lang="en-US" dirty="0" smtClean="0"/>
              <a:t>Wear proper face protection. A face mask may be required in your center.</a:t>
            </a:r>
          </a:p>
          <a:p>
            <a:pPr marL="228600" indent="-228600" eaLnBrk="1" fontAlgn="auto" hangingPunct="1">
              <a:spcBef>
                <a:spcPts val="0"/>
              </a:spcBef>
              <a:spcAft>
                <a:spcPts val="0"/>
              </a:spcAft>
              <a:buFont typeface="+mj-lt"/>
              <a:buAutoNum type="arabicPeriod"/>
              <a:defRPr/>
            </a:pPr>
            <a:r>
              <a:rPr lang="en-US" dirty="0" smtClean="0"/>
              <a:t>After clamping the catheter, disconnect the catheter from the blood lines using aseptic technique.</a:t>
            </a:r>
          </a:p>
          <a:p>
            <a:pPr marL="228600" indent="-228600" eaLnBrk="1" fontAlgn="auto" hangingPunct="1">
              <a:spcBef>
                <a:spcPts val="0"/>
              </a:spcBef>
              <a:spcAft>
                <a:spcPts val="0"/>
              </a:spcAft>
              <a:buFont typeface="+mj-lt"/>
              <a:buAutoNum type="arabicPeriod"/>
              <a:defRPr/>
            </a:pPr>
            <a:r>
              <a:rPr lang="en-US" dirty="0" smtClean="0"/>
              <a:t>Apply antiseptic to the catheter hub and allow it to dry.</a:t>
            </a:r>
          </a:p>
          <a:p>
            <a:pPr marL="228600" indent="-228600" eaLnBrk="1" fontAlgn="auto" hangingPunct="1">
              <a:spcBef>
                <a:spcPts val="0"/>
              </a:spcBef>
              <a:spcAft>
                <a:spcPts val="0"/>
              </a:spcAft>
              <a:buFont typeface="+mj-lt"/>
              <a:buAutoNum type="arabicPeriod"/>
              <a:defRPr/>
            </a:pPr>
            <a:r>
              <a:rPr lang="en-US" dirty="0" smtClean="0"/>
              <a:t>Replace caps using aseptic technique.</a:t>
            </a:r>
          </a:p>
          <a:p>
            <a:pPr marL="228600" indent="-228600" eaLnBrk="1" fontAlgn="auto" hangingPunct="1">
              <a:spcBef>
                <a:spcPts val="0"/>
              </a:spcBef>
              <a:spcAft>
                <a:spcPts val="0"/>
              </a:spcAft>
              <a:buFont typeface="+mj-lt"/>
              <a:buAutoNum type="arabicPeriod"/>
              <a:defRPr/>
            </a:pPr>
            <a:r>
              <a:rPr lang="en-US" dirty="0" smtClean="0"/>
              <a:t>Check to make sure the catheter remains properly clamped.</a:t>
            </a:r>
          </a:p>
          <a:p>
            <a:pPr marL="228600" indent="-228600" eaLnBrk="1" fontAlgn="auto" hangingPunct="1">
              <a:spcBef>
                <a:spcPts val="0"/>
              </a:spcBef>
              <a:spcAft>
                <a:spcPts val="0"/>
              </a:spcAft>
              <a:buFont typeface="+mj-lt"/>
              <a:buAutoNum type="arabicPeriod"/>
              <a:defRPr/>
            </a:pPr>
            <a:r>
              <a:rPr lang="en-US" dirty="0" smtClean="0"/>
              <a:t>Remove gloves and perform hand hygiene.</a:t>
            </a:r>
            <a:endParaRPr lang="en-US" dirty="0"/>
          </a:p>
        </p:txBody>
      </p:sp>
      <p:sp>
        <p:nvSpPr>
          <p:cNvPr id="860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B98A4C-480A-44F1-A76B-BED2C75CB2D6}"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xmlns="" val="3703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Here are the additional steps for caring for a catheter exit site. This can be done anytime prior to, during, or after dialysis treatment:</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mj-lt"/>
              <a:buAutoNum type="arabicPeriod"/>
              <a:defRPr/>
            </a:pPr>
            <a:r>
              <a:rPr lang="en-US" dirty="0" smtClean="0"/>
              <a:t>Perform hand hygiene</a:t>
            </a:r>
          </a:p>
          <a:p>
            <a:pPr marL="228600" indent="-228600" eaLnBrk="1" fontAlgn="auto" hangingPunct="1">
              <a:spcBef>
                <a:spcPts val="0"/>
              </a:spcBef>
              <a:spcAft>
                <a:spcPts val="0"/>
              </a:spcAft>
              <a:buFont typeface="+mj-lt"/>
              <a:buAutoNum type="arabicPeriod"/>
              <a:defRPr/>
            </a:pPr>
            <a:r>
              <a:rPr lang="en-US" dirty="0" smtClean="0"/>
              <a:t>Put on a new, clean pair of gloves. Some centers may choose to use sterile gloves.</a:t>
            </a:r>
          </a:p>
          <a:p>
            <a:pPr marL="228600" indent="-228600" eaLnBrk="1" fontAlgn="auto" hangingPunct="1">
              <a:spcBef>
                <a:spcPts val="0"/>
              </a:spcBef>
              <a:spcAft>
                <a:spcPts val="0"/>
              </a:spcAft>
              <a:buFont typeface="+mj-lt"/>
              <a:buAutoNum type="arabicPeriod"/>
              <a:defRPr/>
            </a:pPr>
            <a:r>
              <a:rPr lang="en-US" dirty="0" smtClean="0"/>
              <a:t>Wear a face mask if required in your center.</a:t>
            </a:r>
          </a:p>
          <a:p>
            <a:pPr marL="228600" indent="-228600" eaLnBrk="1" fontAlgn="auto" hangingPunct="1">
              <a:spcBef>
                <a:spcPts val="0"/>
              </a:spcBef>
              <a:spcAft>
                <a:spcPts val="0"/>
              </a:spcAft>
              <a:buFont typeface="+mj-lt"/>
              <a:buAutoNum type="arabicPeriod"/>
              <a:defRPr/>
            </a:pPr>
            <a:r>
              <a:rPr lang="en-US" dirty="0" smtClean="0"/>
              <a:t>Apply antiseptic to catheter exit site and allow it to dry</a:t>
            </a:r>
          </a:p>
          <a:p>
            <a:pPr marL="228600" indent="-228600" eaLnBrk="1" fontAlgn="auto" hangingPunct="1">
              <a:spcBef>
                <a:spcPts val="0"/>
              </a:spcBef>
              <a:spcAft>
                <a:spcPts val="0"/>
              </a:spcAft>
              <a:buFont typeface="+mj-lt"/>
              <a:buAutoNum type="arabicPeriod"/>
              <a:defRPr/>
            </a:pPr>
            <a:r>
              <a:rPr lang="en-US" dirty="0" smtClean="0"/>
              <a:t>Apply antimicrobial ointment</a:t>
            </a:r>
          </a:p>
          <a:p>
            <a:pPr marL="228600" indent="-228600" eaLnBrk="1" fontAlgn="auto" hangingPunct="1">
              <a:spcBef>
                <a:spcPts val="0"/>
              </a:spcBef>
              <a:spcAft>
                <a:spcPts val="0"/>
              </a:spcAft>
              <a:buFont typeface="+mj-lt"/>
              <a:buAutoNum type="arabicPeriod"/>
              <a:defRPr/>
            </a:pPr>
            <a:r>
              <a:rPr lang="en-US" dirty="0" smtClean="0"/>
              <a:t>Apply clean dressing to exit site</a:t>
            </a:r>
          </a:p>
          <a:p>
            <a:pPr marL="228600" indent="-228600" eaLnBrk="1" fontAlgn="auto" hangingPunct="1">
              <a:spcBef>
                <a:spcPts val="0"/>
              </a:spcBef>
              <a:spcAft>
                <a:spcPts val="0"/>
              </a:spcAft>
              <a:buFont typeface="+mj-lt"/>
              <a:buAutoNum type="arabicPeriod"/>
              <a:defRPr/>
            </a:pPr>
            <a:r>
              <a:rPr lang="en-US" dirty="0" smtClean="0"/>
              <a:t>Remove gloves and perform hand hygiene</a:t>
            </a:r>
            <a:endParaRPr lang="en-US" dirty="0"/>
          </a:p>
        </p:txBody>
      </p:sp>
      <p:sp>
        <p:nvSpPr>
          <p:cNvPr id="870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0D2644-1170-45EB-AED8-708B0E8FE68A}"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xmlns="" val="318727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A0CD4E-60CA-42A1-869A-5B4C2778BBE8}"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771979" y="88413"/>
            <a:ext cx="1365640" cy="470387"/>
          </a:xfrm>
          <a:prstGeom prst="rect">
            <a:avLst/>
          </a:prstGeom>
        </p:spPr>
      </p:pic>
    </p:spTree>
    <p:extLst>
      <p:ext uri="{BB962C8B-B14F-4D97-AF65-F5344CB8AC3E}">
        <p14:creationId xmlns:p14="http://schemas.microsoft.com/office/powerpoint/2010/main" xmlns="" val="70172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287475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192823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385912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A0CD4E-60CA-42A1-869A-5B4C2778BBE8}" type="slidenum">
              <a:rPr lang="en-IN" smtClean="0"/>
              <a:pPr/>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698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393339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54588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256691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131597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245CE3-363A-43E4-86C0-BAEA9E43A040}" type="datetimeFigureOut">
              <a:rPr lang="en-IN" smtClean="0"/>
              <a:pPr/>
              <a:t>12-09-2016</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9768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45CE3-363A-43E4-86C0-BAEA9E43A040}" type="datetimeFigureOut">
              <a:rPr lang="en-IN" smtClean="0"/>
              <a:pPr/>
              <a:t>12-09-2016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A0CD4E-60CA-42A1-869A-5B4C2778BBE8}" type="slidenum">
              <a:rPr lang="en-IN" smtClean="0"/>
              <a:pPr/>
              <a:t>‹#›</a:t>
            </a:fld>
            <a:endParaRPr lang="en-IN"/>
          </a:p>
        </p:txBody>
      </p:sp>
    </p:spTree>
    <p:extLst>
      <p:ext uri="{BB962C8B-B14F-4D97-AF65-F5344CB8AC3E}">
        <p14:creationId xmlns:p14="http://schemas.microsoft.com/office/powerpoint/2010/main" xmlns="" val="138669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245CE3-363A-43E4-86C0-BAEA9E43A040}" type="datetimeFigureOut">
              <a:rPr lang="en-IN" smtClean="0"/>
              <a:pPr/>
              <a:t>12-09-2016</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8A0CD4E-60CA-42A1-869A-5B4C2778BBE8}" type="slidenum">
              <a:rPr lang="en-IN" smtClean="0"/>
              <a:pPr/>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10771979" y="88413"/>
            <a:ext cx="1365640" cy="470387"/>
          </a:xfrm>
          <a:prstGeom prst="rect">
            <a:avLst/>
          </a:prstGeom>
        </p:spPr>
      </p:pic>
    </p:spTree>
    <p:extLst>
      <p:ext uri="{BB962C8B-B14F-4D97-AF65-F5344CB8AC3E}">
        <p14:creationId xmlns:p14="http://schemas.microsoft.com/office/powerpoint/2010/main" xmlns="" val="2365090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2.jpe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6.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8.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7.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9.jpeg"/><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0.jpe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3.jpeg"/><Relationship Id="rId4"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872" y="3070749"/>
            <a:ext cx="10058400" cy="1254361"/>
          </a:xfrm>
        </p:spPr>
        <p:txBody>
          <a:bodyPr>
            <a:noAutofit/>
          </a:bodyPr>
          <a:lstStyle/>
          <a:p>
            <a:pPr algn="ctr"/>
            <a:r>
              <a:rPr lang="en-IN" sz="6000" b="1" dirty="0" smtClean="0"/>
              <a:t>Catheter Care in Haemodialysis </a:t>
            </a:r>
            <a:endParaRPr lang="en-IN" sz="6000" b="1" dirty="0"/>
          </a:p>
        </p:txBody>
      </p:sp>
    </p:spTree>
    <p:extLst>
      <p:ext uri="{BB962C8B-B14F-4D97-AF65-F5344CB8AC3E}">
        <p14:creationId xmlns:p14="http://schemas.microsoft.com/office/powerpoint/2010/main" xmlns="" val="2328944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bwMode="auto">
          <a:xfrm>
            <a:off x="901521" y="1752600"/>
            <a:ext cx="6413679" cy="43777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150000"/>
              </a:lnSpc>
              <a:buFont typeface="Wingdings" panose="05000000000000000000" pitchFamily="2" charset="2"/>
              <a:buChar char="q"/>
            </a:pPr>
            <a:r>
              <a:rPr lang="en-US" altLang="en-US" sz="2400" dirty="0"/>
              <a:t>In addition to </a:t>
            </a:r>
            <a:r>
              <a:rPr lang="en-US" altLang="en-US" sz="2400" b="1" dirty="0"/>
              <a:t>gloves</a:t>
            </a:r>
            <a:r>
              <a:rPr lang="en-US" altLang="en-US" sz="2400" dirty="0"/>
              <a:t>, you should wear </a:t>
            </a:r>
            <a:r>
              <a:rPr lang="en-US" altLang="en-US" sz="2400" b="1" dirty="0"/>
              <a:t>gowns </a:t>
            </a:r>
            <a:r>
              <a:rPr lang="en-US" altLang="en-US" sz="2400" dirty="0" smtClean="0"/>
              <a:t>&amp; </a:t>
            </a:r>
            <a:r>
              <a:rPr lang="en-US" altLang="en-US" sz="2400" b="1" dirty="0" smtClean="0"/>
              <a:t>face </a:t>
            </a:r>
            <a:r>
              <a:rPr lang="en-US" altLang="en-US" sz="2400" b="1" dirty="0"/>
              <a:t>protection</a:t>
            </a:r>
            <a:r>
              <a:rPr lang="en-US" altLang="en-US" sz="2400" dirty="0"/>
              <a:t> to protect yourself as needed:</a:t>
            </a:r>
          </a:p>
          <a:p>
            <a:pPr lvl="1" eaLnBrk="1" hangingPunct="1">
              <a:lnSpc>
                <a:spcPct val="150000"/>
              </a:lnSpc>
            </a:pPr>
            <a:r>
              <a:rPr lang="en-US" altLang="en-US" sz="2400" dirty="0"/>
              <a:t>During initiation and termination of dialysis</a:t>
            </a:r>
          </a:p>
          <a:p>
            <a:pPr lvl="1" eaLnBrk="1" hangingPunct="1">
              <a:lnSpc>
                <a:spcPct val="150000"/>
              </a:lnSpc>
            </a:pPr>
            <a:r>
              <a:rPr lang="en-US" altLang="en-US" sz="2400" dirty="0"/>
              <a:t>When cleaning dialyzers</a:t>
            </a:r>
          </a:p>
          <a:p>
            <a:pPr lvl="1" eaLnBrk="1" hangingPunct="1">
              <a:lnSpc>
                <a:spcPct val="150000"/>
              </a:lnSpc>
            </a:pPr>
            <a:r>
              <a:rPr lang="en-US" altLang="en-US" sz="2400" dirty="0"/>
              <a:t>When handling lab samples</a:t>
            </a:r>
          </a:p>
          <a:p>
            <a:pPr eaLnBrk="1" hangingPunct="1">
              <a:lnSpc>
                <a:spcPct val="150000"/>
              </a:lnSpc>
              <a:buFont typeface="Wingdings" panose="05000000000000000000" pitchFamily="2" charset="2"/>
              <a:buChar char="q"/>
            </a:pPr>
            <a:r>
              <a:rPr lang="en-US" altLang="en-US" sz="2400" dirty="0"/>
              <a:t>PPE should be changed if it becomes dirty</a:t>
            </a:r>
          </a:p>
        </p:txBody>
      </p:sp>
      <p:sp>
        <p:nvSpPr>
          <p:cNvPr id="6" name="Title 1"/>
          <p:cNvSpPr>
            <a:spLocks noGrp="1"/>
          </p:cNvSpPr>
          <p:nvPr>
            <p:ph type="title"/>
          </p:nvPr>
        </p:nvSpPr>
        <p:spPr>
          <a:xfrm>
            <a:off x="1097280" y="428272"/>
            <a:ext cx="10058400" cy="1450757"/>
          </a:xfrm>
        </p:spPr>
        <p:txBody>
          <a:bodyPr>
            <a:normAutofit/>
          </a:bodyPr>
          <a:lstStyle/>
          <a:p>
            <a:pPr algn="ctr">
              <a:defRPr/>
            </a:pPr>
            <a:r>
              <a:rPr lang="en-US" sz="4000" b="1" dirty="0"/>
              <a:t>Use Personal Protective Equipment (PPE)</a:t>
            </a:r>
            <a:br>
              <a:rPr lang="en-US" sz="4000" b="1" dirty="0"/>
            </a:br>
            <a:endParaRPr lang="en-US" sz="2800" b="1" i="1" dirty="0"/>
          </a:p>
        </p:txBody>
      </p:sp>
      <p:pic>
        <p:nvPicPr>
          <p:cNvPr id="2" name="Picture 1" descr="A photo of a dialysis technician wearing gloves, a gown, a face mask, and face shield."/>
          <p:cNvPicPr>
            <a:picLocks noChangeAspect="1"/>
          </p:cNvPicPr>
          <p:nvPr>
            <p:custDataLst>
              <p:tags r:id="rId2"/>
            </p:custDataLst>
          </p:nvPr>
        </p:nvPicPr>
        <p:blipFill>
          <a:blip r:embed="rId5"/>
          <a:stretch>
            <a:fillRect/>
          </a:stretch>
        </p:blipFill>
        <p:spPr>
          <a:xfrm>
            <a:off x="7894236" y="2036472"/>
            <a:ext cx="3092450" cy="3810000"/>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17230272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148796" y="840395"/>
            <a:ext cx="10058400" cy="87356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Basic Steps in Fistula/Graft Care</a:t>
            </a:r>
          </a:p>
        </p:txBody>
      </p:sp>
      <p:sp>
        <p:nvSpPr>
          <p:cNvPr id="3" name="Content Placeholder 2"/>
          <p:cNvSpPr>
            <a:spLocks noGrp="1"/>
          </p:cNvSpPr>
          <p:nvPr>
            <p:ph idx="1"/>
          </p:nvPr>
        </p:nvSpPr>
        <p:spPr>
          <a:xfrm>
            <a:off x="1275009" y="1839533"/>
            <a:ext cx="4343400" cy="4906963"/>
          </a:xfrm>
        </p:spPr>
        <p:txBody>
          <a:bodyPr>
            <a:noAutofit/>
          </a:bodyPr>
          <a:lstStyle/>
          <a:p>
            <a:pPr marL="0" indent="0">
              <a:spcAft>
                <a:spcPts val="0"/>
              </a:spcAft>
              <a:buNone/>
              <a:defRPr/>
            </a:pPr>
            <a:r>
              <a:rPr lang="en-US" sz="2300" i="1" dirty="0"/>
              <a:t>Cannulation Procedure:</a:t>
            </a:r>
          </a:p>
          <a:p>
            <a:pPr marL="514350" indent="-514350">
              <a:spcAft>
                <a:spcPts val="0"/>
              </a:spcAft>
              <a:buFont typeface="+mj-lt"/>
              <a:buAutoNum type="arabicPeriod"/>
              <a:defRPr/>
            </a:pPr>
            <a:r>
              <a:rPr lang="en-US" dirty="0"/>
              <a:t>Wash the site</a:t>
            </a:r>
          </a:p>
          <a:p>
            <a:pPr marL="514350" indent="-514350">
              <a:spcAft>
                <a:spcPts val="0"/>
              </a:spcAft>
              <a:buFont typeface="+mj-lt"/>
              <a:buAutoNum type="arabicPeriod"/>
              <a:defRPr/>
            </a:pPr>
            <a:r>
              <a:rPr lang="en-US" dirty="0"/>
              <a:t>Perform hand hygiene</a:t>
            </a:r>
          </a:p>
          <a:p>
            <a:pPr marL="514350" indent="-514350">
              <a:spcAft>
                <a:spcPts val="0"/>
              </a:spcAft>
              <a:buFont typeface="+mj-lt"/>
              <a:buAutoNum type="arabicPeriod"/>
              <a:defRPr/>
            </a:pPr>
            <a:r>
              <a:rPr lang="en-US" dirty="0"/>
              <a:t>Put on a new, clean pair of gloves</a:t>
            </a:r>
          </a:p>
          <a:p>
            <a:pPr marL="514350" indent="-514350">
              <a:spcAft>
                <a:spcPts val="0"/>
              </a:spcAft>
              <a:buFont typeface="+mj-lt"/>
              <a:buAutoNum type="arabicPeriod"/>
              <a:defRPr/>
            </a:pPr>
            <a:r>
              <a:rPr lang="en-US" dirty="0"/>
              <a:t>Wear proper face protection</a:t>
            </a:r>
          </a:p>
          <a:p>
            <a:pPr marL="514350" indent="-514350">
              <a:spcAft>
                <a:spcPts val="0"/>
              </a:spcAft>
              <a:buFont typeface="+mj-lt"/>
              <a:buAutoNum type="arabicPeriod"/>
              <a:defRPr/>
            </a:pPr>
            <a:r>
              <a:rPr lang="en-US" dirty="0"/>
              <a:t>Apply skin antiseptic and allow it to dry</a:t>
            </a:r>
          </a:p>
          <a:p>
            <a:pPr marL="514350" indent="-514350">
              <a:spcAft>
                <a:spcPts val="0"/>
              </a:spcAft>
              <a:buFont typeface="+mj-lt"/>
              <a:buAutoNum type="arabicPeriod"/>
              <a:defRPr/>
            </a:pPr>
            <a:r>
              <a:rPr lang="en-US" dirty="0"/>
              <a:t>Insert needle using aseptic technique</a:t>
            </a:r>
          </a:p>
          <a:p>
            <a:pPr marL="514350" indent="-514350">
              <a:spcAft>
                <a:spcPts val="0"/>
              </a:spcAft>
              <a:buFont typeface="+mj-lt"/>
              <a:buAutoNum type="arabicPeriod"/>
              <a:defRPr/>
            </a:pPr>
            <a:r>
              <a:rPr lang="en-US" dirty="0"/>
              <a:t>Remove gloves and perform hand hygiene</a:t>
            </a:r>
          </a:p>
        </p:txBody>
      </p:sp>
      <p:pic>
        <p:nvPicPr>
          <p:cNvPr id="6" name="Picture 5" descr="A photo showing a dialysis technician cannulating a fistula."/>
          <p:cNvPicPr>
            <a:picLocks noChangeAspect="1"/>
          </p:cNvPicPr>
          <p:nvPr>
            <p:custDataLst>
              <p:tags r:id="rId2"/>
            </p:custDataLst>
          </p:nvPr>
        </p:nvPicPr>
        <p:blipFill>
          <a:blip r:embed="rId5"/>
          <a:stretch>
            <a:fillRect/>
          </a:stretch>
        </p:blipFill>
        <p:spPr>
          <a:xfrm>
            <a:off x="6903720" y="2140040"/>
            <a:ext cx="4064000" cy="3048000"/>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25851593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097280" y="1059340"/>
            <a:ext cx="10058400" cy="105279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Basic Steps in Fistula/Graft Care</a:t>
            </a:r>
          </a:p>
        </p:txBody>
      </p:sp>
      <p:sp>
        <p:nvSpPr>
          <p:cNvPr id="3" name="Content Placeholder 2"/>
          <p:cNvSpPr>
            <a:spLocks noGrp="1"/>
          </p:cNvSpPr>
          <p:nvPr>
            <p:ph idx="1"/>
          </p:nvPr>
        </p:nvSpPr>
        <p:spPr>
          <a:xfrm>
            <a:off x="1620589" y="1988715"/>
            <a:ext cx="8305800" cy="3987082"/>
          </a:xfrm>
        </p:spPr>
        <p:txBody>
          <a:bodyPr>
            <a:normAutofit/>
          </a:bodyPr>
          <a:lstStyle/>
          <a:p>
            <a:pPr marL="0" indent="0">
              <a:spcAft>
                <a:spcPts val="0"/>
              </a:spcAft>
              <a:buNone/>
              <a:defRPr/>
            </a:pPr>
            <a:r>
              <a:rPr lang="en-US" sz="2400" i="1" dirty="0" err="1"/>
              <a:t>Decannulation</a:t>
            </a:r>
            <a:r>
              <a:rPr lang="en-US" sz="2400" i="1" dirty="0"/>
              <a:t> Procedure:</a:t>
            </a:r>
          </a:p>
          <a:p>
            <a:pPr marL="514350" indent="-514350">
              <a:spcAft>
                <a:spcPts val="0"/>
              </a:spcAft>
              <a:buFont typeface="+mj-lt"/>
              <a:buAutoNum type="arabicPeriod"/>
              <a:defRPr/>
            </a:pPr>
            <a:r>
              <a:rPr lang="en-US" sz="2400" dirty="0"/>
              <a:t>Perform hand hygiene</a:t>
            </a:r>
          </a:p>
          <a:p>
            <a:pPr marL="514350" indent="-514350">
              <a:spcAft>
                <a:spcPts val="0"/>
              </a:spcAft>
              <a:buFont typeface="+mj-lt"/>
              <a:buAutoNum type="arabicPeriod"/>
              <a:defRPr/>
            </a:pPr>
            <a:r>
              <a:rPr lang="en-US" sz="2400" dirty="0"/>
              <a:t>Put on a new, clean pair of gloves</a:t>
            </a:r>
          </a:p>
          <a:p>
            <a:pPr marL="514350" indent="-514350">
              <a:spcAft>
                <a:spcPts val="0"/>
              </a:spcAft>
              <a:buFont typeface="+mj-lt"/>
              <a:buAutoNum type="arabicPeriod"/>
              <a:defRPr/>
            </a:pPr>
            <a:r>
              <a:rPr lang="en-US" sz="2400" dirty="0"/>
              <a:t>Wear proper face protection</a:t>
            </a:r>
          </a:p>
          <a:p>
            <a:pPr marL="514350" indent="-514350">
              <a:spcAft>
                <a:spcPts val="0"/>
              </a:spcAft>
              <a:buFont typeface="+mj-lt"/>
              <a:buAutoNum type="arabicPeriod"/>
              <a:defRPr/>
            </a:pPr>
            <a:r>
              <a:rPr lang="en-US" sz="2400" dirty="0"/>
              <a:t>Remove needles using aseptic technique</a:t>
            </a:r>
          </a:p>
          <a:p>
            <a:pPr marL="514350" indent="-514350">
              <a:spcAft>
                <a:spcPts val="0"/>
              </a:spcAft>
              <a:buFont typeface="+mj-lt"/>
              <a:buAutoNum type="arabicPeriod"/>
              <a:defRPr/>
            </a:pPr>
            <a:r>
              <a:rPr lang="en-US" sz="2400" dirty="0"/>
              <a:t>Apply clean gauze/bandage to site</a:t>
            </a:r>
          </a:p>
          <a:p>
            <a:pPr marL="514350" indent="-514350">
              <a:spcAft>
                <a:spcPts val="0"/>
              </a:spcAft>
              <a:buFont typeface="+mj-lt"/>
              <a:buAutoNum type="arabicPeriod"/>
              <a:defRPr/>
            </a:pPr>
            <a:r>
              <a:rPr lang="en-US" sz="2400" dirty="0"/>
              <a:t>Compress the site with clean gloves</a:t>
            </a:r>
          </a:p>
          <a:p>
            <a:pPr marL="514350" indent="-514350">
              <a:spcAft>
                <a:spcPts val="0"/>
              </a:spcAft>
              <a:buFont typeface="+mj-lt"/>
              <a:buAutoNum type="arabicPeriod"/>
              <a:defRPr/>
            </a:pPr>
            <a:r>
              <a:rPr lang="en-US" sz="2400" dirty="0"/>
              <a:t>Remove gloves and perform hand hygiene</a:t>
            </a:r>
            <a:endParaRPr lang="en-US" sz="2800" dirty="0"/>
          </a:p>
          <a:p>
            <a:pPr>
              <a:spcAft>
                <a:spcPts val="0"/>
              </a:spcAft>
              <a:defRPr/>
            </a:pPr>
            <a:endParaRPr lang="en-US" sz="2800" dirty="0"/>
          </a:p>
          <a:p>
            <a:pPr>
              <a:spcAft>
                <a:spcPts val="0"/>
              </a:spcAft>
              <a:defRPr/>
            </a:pPr>
            <a:endParaRPr lang="en-US" sz="2800" dirty="0"/>
          </a:p>
        </p:txBody>
      </p:sp>
    </p:spTree>
    <p:custDataLst>
      <p:tags r:id="rId1"/>
    </p:custDataLst>
    <p:extLst>
      <p:ext uri="{BB962C8B-B14F-4D97-AF65-F5344CB8AC3E}">
        <p14:creationId xmlns:p14="http://schemas.microsoft.com/office/powerpoint/2010/main" xmlns="" val="37474091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097280" y="1033578"/>
            <a:ext cx="10058400" cy="8596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Basic Steps in Catheter Care</a:t>
            </a:r>
          </a:p>
        </p:txBody>
      </p:sp>
      <p:sp>
        <p:nvSpPr>
          <p:cNvPr id="3" name="Content Placeholder 2"/>
          <p:cNvSpPr>
            <a:spLocks noGrp="1"/>
          </p:cNvSpPr>
          <p:nvPr>
            <p:ph idx="1"/>
          </p:nvPr>
        </p:nvSpPr>
        <p:spPr>
          <a:xfrm>
            <a:off x="1646350" y="1893194"/>
            <a:ext cx="8305800" cy="4250028"/>
          </a:xfrm>
        </p:spPr>
        <p:txBody>
          <a:bodyPr>
            <a:noAutofit/>
          </a:bodyPr>
          <a:lstStyle/>
          <a:p>
            <a:pPr marL="0" indent="0">
              <a:spcAft>
                <a:spcPts val="0"/>
              </a:spcAft>
              <a:buNone/>
              <a:defRPr/>
            </a:pPr>
            <a:r>
              <a:rPr lang="en-US" sz="2400" i="1" dirty="0"/>
              <a:t>Catheter Connection Procedure:</a:t>
            </a:r>
          </a:p>
          <a:p>
            <a:pPr marL="514350" indent="-514350">
              <a:spcAft>
                <a:spcPts val="0"/>
              </a:spcAft>
              <a:buFont typeface="+mj-lt"/>
              <a:buAutoNum type="arabicPeriod"/>
              <a:defRPr/>
            </a:pPr>
            <a:r>
              <a:rPr lang="en-US" sz="2400" dirty="0"/>
              <a:t>Perform hand hygiene</a:t>
            </a:r>
          </a:p>
          <a:p>
            <a:pPr marL="514350" indent="-514350">
              <a:spcAft>
                <a:spcPts val="0"/>
              </a:spcAft>
              <a:buFont typeface="+mj-lt"/>
              <a:buAutoNum type="arabicPeriod"/>
              <a:defRPr/>
            </a:pPr>
            <a:r>
              <a:rPr lang="en-US" sz="2400" dirty="0"/>
              <a:t>Put on a new, clean pair of gloves</a:t>
            </a:r>
          </a:p>
          <a:p>
            <a:pPr marL="514350" indent="-514350">
              <a:spcAft>
                <a:spcPts val="0"/>
              </a:spcAft>
              <a:buFont typeface="+mj-lt"/>
              <a:buAutoNum type="arabicPeriod"/>
              <a:defRPr/>
            </a:pPr>
            <a:r>
              <a:rPr lang="en-US" sz="2400" dirty="0"/>
              <a:t>Wear proper face protection</a:t>
            </a:r>
          </a:p>
          <a:p>
            <a:pPr marL="514350" indent="-514350">
              <a:spcAft>
                <a:spcPts val="0"/>
              </a:spcAft>
              <a:buFont typeface="+mj-lt"/>
              <a:buAutoNum type="arabicPeriod"/>
              <a:defRPr/>
            </a:pPr>
            <a:r>
              <a:rPr lang="en-US" sz="2400" dirty="0"/>
              <a:t>Apply antiseptic to catheter hub and allow it to dry</a:t>
            </a:r>
          </a:p>
          <a:p>
            <a:pPr marL="514350" indent="-514350">
              <a:spcAft>
                <a:spcPts val="0"/>
              </a:spcAft>
              <a:buFont typeface="+mj-lt"/>
              <a:buAutoNum type="arabicPeriod"/>
              <a:defRPr/>
            </a:pPr>
            <a:r>
              <a:rPr lang="en-US" sz="2400" dirty="0"/>
              <a:t>Connect the catheter to blood lines using aseptic technique</a:t>
            </a:r>
          </a:p>
          <a:p>
            <a:pPr marL="514350" indent="-514350">
              <a:spcAft>
                <a:spcPts val="0"/>
              </a:spcAft>
              <a:buFont typeface="+mj-lt"/>
              <a:buAutoNum type="arabicPeriod"/>
              <a:defRPr/>
            </a:pPr>
            <a:r>
              <a:rPr lang="en-US" sz="2400" dirty="0"/>
              <a:t>Unclamp the catheter</a:t>
            </a:r>
          </a:p>
          <a:p>
            <a:pPr marL="514350" indent="-514350">
              <a:spcAft>
                <a:spcPts val="0"/>
              </a:spcAft>
              <a:buFont typeface="+mj-lt"/>
              <a:buAutoNum type="arabicPeriod"/>
              <a:defRPr/>
            </a:pPr>
            <a:r>
              <a:rPr lang="en-US" sz="2400" dirty="0"/>
              <a:t>Remove gloves and perform hand hygiene</a:t>
            </a:r>
            <a:endParaRPr lang="en-US" sz="2800" dirty="0"/>
          </a:p>
          <a:p>
            <a:pPr>
              <a:spcAft>
                <a:spcPts val="0"/>
              </a:spcAft>
              <a:defRPr/>
            </a:pPr>
            <a:endParaRPr lang="en-US" sz="2800" dirty="0"/>
          </a:p>
          <a:p>
            <a:pPr>
              <a:spcAft>
                <a:spcPts val="0"/>
              </a:spcAft>
              <a:defRPr/>
            </a:pPr>
            <a:endParaRPr lang="en-US" sz="2800" dirty="0"/>
          </a:p>
        </p:txBody>
      </p:sp>
    </p:spTree>
    <p:custDataLst>
      <p:tags r:id="rId1"/>
    </p:custDataLst>
    <p:extLst>
      <p:ext uri="{BB962C8B-B14F-4D97-AF65-F5344CB8AC3E}">
        <p14:creationId xmlns:p14="http://schemas.microsoft.com/office/powerpoint/2010/main" xmlns="" val="301092416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1097280" y="956306"/>
            <a:ext cx="10058400" cy="8467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Basic Steps in Catheter Care</a:t>
            </a:r>
          </a:p>
        </p:txBody>
      </p:sp>
      <p:sp>
        <p:nvSpPr>
          <p:cNvPr id="3" name="Content Placeholder 2"/>
          <p:cNvSpPr>
            <a:spLocks noGrp="1"/>
          </p:cNvSpPr>
          <p:nvPr>
            <p:ph idx="1"/>
          </p:nvPr>
        </p:nvSpPr>
        <p:spPr>
          <a:xfrm>
            <a:off x="1097280" y="1898562"/>
            <a:ext cx="10058400" cy="4525963"/>
          </a:xfrm>
        </p:spPr>
        <p:txBody>
          <a:bodyPr>
            <a:normAutofit/>
          </a:bodyPr>
          <a:lstStyle/>
          <a:p>
            <a:pPr marL="0" indent="0">
              <a:spcAft>
                <a:spcPts val="0"/>
              </a:spcAft>
              <a:buNone/>
              <a:defRPr/>
            </a:pPr>
            <a:r>
              <a:rPr lang="en-US" sz="2400" i="1" dirty="0"/>
              <a:t>Catheter Disconnection Procedure:</a:t>
            </a:r>
          </a:p>
          <a:p>
            <a:pPr marL="514350" indent="-514350">
              <a:spcAft>
                <a:spcPts val="0"/>
              </a:spcAft>
              <a:buFont typeface="+mj-lt"/>
              <a:buAutoNum type="arabicPeriod"/>
              <a:defRPr/>
            </a:pPr>
            <a:r>
              <a:rPr lang="en-US" sz="2400" dirty="0"/>
              <a:t>Perform hand hygiene</a:t>
            </a:r>
          </a:p>
          <a:p>
            <a:pPr marL="514350" indent="-514350">
              <a:spcAft>
                <a:spcPts val="0"/>
              </a:spcAft>
              <a:buFont typeface="+mj-lt"/>
              <a:buAutoNum type="arabicPeriod"/>
              <a:defRPr/>
            </a:pPr>
            <a:r>
              <a:rPr lang="en-US" sz="2400" dirty="0"/>
              <a:t>Put on a new, clean pair of gloves</a:t>
            </a:r>
          </a:p>
          <a:p>
            <a:pPr marL="514350" indent="-514350">
              <a:spcAft>
                <a:spcPts val="0"/>
              </a:spcAft>
              <a:buFont typeface="+mj-lt"/>
              <a:buAutoNum type="arabicPeriod"/>
              <a:defRPr/>
            </a:pPr>
            <a:r>
              <a:rPr lang="en-US" sz="2400" dirty="0"/>
              <a:t>Wear proper face protection</a:t>
            </a:r>
          </a:p>
          <a:p>
            <a:pPr marL="514350" indent="-514350">
              <a:spcAft>
                <a:spcPts val="0"/>
              </a:spcAft>
              <a:buFont typeface="+mj-lt"/>
              <a:buAutoNum type="arabicPeriod"/>
              <a:defRPr/>
            </a:pPr>
            <a:r>
              <a:rPr lang="en-US" sz="2400" dirty="0"/>
              <a:t>Disconnect the catheter from blood lines using aseptic technique</a:t>
            </a:r>
          </a:p>
          <a:p>
            <a:pPr marL="514350" indent="-514350">
              <a:spcAft>
                <a:spcPts val="0"/>
              </a:spcAft>
              <a:buFont typeface="+mj-lt"/>
              <a:buAutoNum type="arabicPeriod"/>
              <a:defRPr/>
            </a:pPr>
            <a:r>
              <a:rPr lang="en-US" sz="2400" dirty="0"/>
              <a:t>Apply antiseptic to catheter hub and allow it to dry</a:t>
            </a:r>
          </a:p>
          <a:p>
            <a:pPr marL="514350" indent="-514350">
              <a:spcAft>
                <a:spcPts val="0"/>
              </a:spcAft>
              <a:buFont typeface="+mj-lt"/>
              <a:buAutoNum type="arabicPeriod"/>
              <a:defRPr/>
            </a:pPr>
            <a:r>
              <a:rPr lang="en-US" sz="2400" dirty="0"/>
              <a:t>Replace caps using aseptic technique</a:t>
            </a:r>
          </a:p>
          <a:p>
            <a:pPr marL="514350" indent="-514350">
              <a:spcAft>
                <a:spcPts val="0"/>
              </a:spcAft>
              <a:buFont typeface="+mj-lt"/>
              <a:buAutoNum type="arabicPeriod"/>
              <a:defRPr/>
            </a:pPr>
            <a:r>
              <a:rPr lang="en-US" sz="2400" dirty="0"/>
              <a:t>Make sure the catheter remains clamped</a:t>
            </a:r>
          </a:p>
          <a:p>
            <a:pPr marL="514350" indent="-514350">
              <a:spcAft>
                <a:spcPts val="0"/>
              </a:spcAft>
              <a:buFont typeface="+mj-lt"/>
              <a:buAutoNum type="arabicPeriod"/>
              <a:defRPr/>
            </a:pPr>
            <a:r>
              <a:rPr lang="en-US" sz="2400" dirty="0"/>
              <a:t>Remove gloves and perform hand hygiene</a:t>
            </a:r>
            <a:endParaRPr lang="en-US" sz="1800" dirty="0" smtClean="0"/>
          </a:p>
          <a:p>
            <a:pPr>
              <a:spcAft>
                <a:spcPts val="0"/>
              </a:spcAft>
              <a:defRPr/>
            </a:pPr>
            <a:endParaRPr lang="en-US" sz="1800" dirty="0" smtClean="0"/>
          </a:p>
          <a:p>
            <a:pPr>
              <a:spcAft>
                <a:spcPts val="0"/>
              </a:spcAft>
              <a:defRPr/>
            </a:pPr>
            <a:endParaRPr lang="en-US" sz="1800" dirty="0" smtClean="0"/>
          </a:p>
        </p:txBody>
      </p:sp>
    </p:spTree>
    <p:custDataLst>
      <p:tags r:id="rId1"/>
    </p:custDataLst>
    <p:extLst>
      <p:ext uri="{BB962C8B-B14F-4D97-AF65-F5344CB8AC3E}">
        <p14:creationId xmlns:p14="http://schemas.microsoft.com/office/powerpoint/2010/main" xmlns="" val="34092446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1196181" y="1016703"/>
            <a:ext cx="10058400" cy="9977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Catheter Exit Site Care</a:t>
            </a:r>
          </a:p>
        </p:txBody>
      </p:sp>
      <p:sp>
        <p:nvSpPr>
          <p:cNvPr id="3" name="Content Placeholder 2"/>
          <p:cNvSpPr>
            <a:spLocks noGrp="1"/>
          </p:cNvSpPr>
          <p:nvPr>
            <p:ph idx="1"/>
          </p:nvPr>
        </p:nvSpPr>
        <p:spPr>
          <a:xfrm>
            <a:off x="1375893" y="2014470"/>
            <a:ext cx="6544614" cy="3652234"/>
          </a:xfrm>
        </p:spPr>
        <p:txBody>
          <a:bodyPr>
            <a:normAutofit/>
          </a:bodyPr>
          <a:lstStyle/>
          <a:p>
            <a:pPr marL="514350" indent="-514350">
              <a:spcAft>
                <a:spcPts val="0"/>
              </a:spcAft>
              <a:buFont typeface="+mj-lt"/>
              <a:buAutoNum type="arabicPeriod"/>
              <a:defRPr/>
            </a:pPr>
            <a:r>
              <a:rPr lang="en-US" sz="2400" dirty="0"/>
              <a:t>Perform hand hygiene</a:t>
            </a:r>
          </a:p>
          <a:p>
            <a:pPr marL="514350" indent="-514350">
              <a:spcAft>
                <a:spcPts val="0"/>
              </a:spcAft>
              <a:buFont typeface="+mj-lt"/>
              <a:buAutoNum type="arabicPeriod"/>
              <a:defRPr/>
            </a:pPr>
            <a:r>
              <a:rPr lang="en-US" sz="2400" dirty="0"/>
              <a:t>Put on a new, clean pair of gloves</a:t>
            </a:r>
          </a:p>
          <a:p>
            <a:pPr marL="514350" indent="-514350">
              <a:spcAft>
                <a:spcPts val="0"/>
              </a:spcAft>
              <a:buFont typeface="+mj-lt"/>
              <a:buAutoNum type="arabicPeriod"/>
              <a:defRPr/>
            </a:pPr>
            <a:r>
              <a:rPr lang="en-US" sz="2400" dirty="0"/>
              <a:t>Wear a face mask if required</a:t>
            </a:r>
          </a:p>
          <a:p>
            <a:pPr marL="514350" indent="-514350">
              <a:spcAft>
                <a:spcPts val="0"/>
              </a:spcAft>
              <a:buFont typeface="+mj-lt"/>
              <a:buAutoNum type="arabicPeriod"/>
              <a:defRPr/>
            </a:pPr>
            <a:r>
              <a:rPr lang="en-US" sz="2400" dirty="0"/>
              <a:t>Apply antiseptic to catheter exit site </a:t>
            </a:r>
            <a:r>
              <a:rPr lang="en-US" sz="2400" dirty="0" smtClean="0"/>
              <a:t>&amp; allow </a:t>
            </a:r>
            <a:r>
              <a:rPr lang="en-US" sz="2400" dirty="0"/>
              <a:t>it to dry</a:t>
            </a:r>
          </a:p>
          <a:p>
            <a:pPr marL="514350" indent="-514350">
              <a:spcAft>
                <a:spcPts val="0"/>
              </a:spcAft>
              <a:buFont typeface="+mj-lt"/>
              <a:buAutoNum type="arabicPeriod"/>
              <a:defRPr/>
            </a:pPr>
            <a:r>
              <a:rPr lang="en-US" sz="2400" dirty="0"/>
              <a:t>Apply antimicrobial ointment</a:t>
            </a:r>
          </a:p>
          <a:p>
            <a:pPr marL="514350" indent="-514350">
              <a:spcAft>
                <a:spcPts val="0"/>
              </a:spcAft>
              <a:buFont typeface="+mj-lt"/>
              <a:buAutoNum type="arabicPeriod"/>
              <a:defRPr/>
            </a:pPr>
            <a:r>
              <a:rPr lang="en-US" sz="2400" dirty="0"/>
              <a:t>Apply clean dressing to exit site</a:t>
            </a:r>
          </a:p>
          <a:p>
            <a:pPr marL="514350" indent="-514350">
              <a:spcAft>
                <a:spcPts val="0"/>
              </a:spcAft>
              <a:buFont typeface="+mj-lt"/>
              <a:buAutoNum type="arabicPeriod"/>
              <a:defRPr/>
            </a:pPr>
            <a:r>
              <a:rPr lang="en-US" sz="2400" dirty="0"/>
              <a:t>Remove gloves and perform hand hygiene</a:t>
            </a:r>
            <a:endParaRPr lang="en-US" sz="2800" dirty="0"/>
          </a:p>
          <a:p>
            <a:pPr>
              <a:spcAft>
                <a:spcPts val="0"/>
              </a:spcAft>
              <a:defRPr/>
            </a:pPr>
            <a:endParaRPr lang="en-US" sz="2800" dirty="0"/>
          </a:p>
          <a:p>
            <a:pPr>
              <a:spcAft>
                <a:spcPts val="0"/>
              </a:spcAft>
              <a:defRPr/>
            </a:pPr>
            <a:endParaRPr lang="en-US" sz="2800" dirty="0"/>
          </a:p>
        </p:txBody>
      </p:sp>
      <p:pic>
        <p:nvPicPr>
          <p:cNvPr id="6" name="Picture 5" descr="A photo showing a central line catheter."/>
          <p:cNvPicPr>
            <a:picLocks noChangeAspect="1"/>
          </p:cNvPicPr>
          <p:nvPr>
            <p:custDataLst>
              <p:tags r:id="rId2"/>
            </p:custDataLst>
          </p:nvPr>
        </p:nvPicPr>
        <p:blipFill rotWithShape="1">
          <a:blip r:embed="rId5"/>
          <a:srcRect r="17046"/>
          <a:stretch/>
        </p:blipFill>
        <p:spPr>
          <a:xfrm>
            <a:off x="8152327" y="2467460"/>
            <a:ext cx="3102254" cy="2804628"/>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11035959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1161674" y="891911"/>
            <a:ext cx="10058400" cy="92401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Separate Clean Areas from Contaminated </a:t>
            </a:r>
            <a:r>
              <a:rPr lang="en-US" altLang="en-US" sz="4000" b="1" dirty="0" smtClean="0"/>
              <a:t>Areas</a:t>
            </a:r>
            <a:endParaRPr lang="en-US" altLang="en-US" sz="4000" b="1" dirty="0"/>
          </a:p>
        </p:txBody>
      </p:sp>
      <p:sp>
        <p:nvSpPr>
          <p:cNvPr id="3" name="Content Placeholder 2"/>
          <p:cNvSpPr>
            <a:spLocks noGrp="1"/>
          </p:cNvSpPr>
          <p:nvPr>
            <p:ph idx="1"/>
          </p:nvPr>
        </p:nvSpPr>
        <p:spPr>
          <a:xfrm>
            <a:off x="850004" y="2103438"/>
            <a:ext cx="7559900" cy="3022599"/>
          </a:xfrm>
        </p:spPr>
        <p:txBody>
          <a:bodyPr>
            <a:noAutofit/>
          </a:bodyPr>
          <a:lstStyle/>
          <a:p>
            <a:pPr algn="just">
              <a:spcAft>
                <a:spcPts val="0"/>
              </a:spcAft>
              <a:buFont typeface="Wingdings" panose="05000000000000000000" pitchFamily="2" charset="2"/>
              <a:buChar char="q"/>
              <a:defRPr/>
            </a:pPr>
            <a:r>
              <a:rPr lang="en-US" sz="2400" b="1" dirty="0"/>
              <a:t>Clean areas</a:t>
            </a:r>
            <a:r>
              <a:rPr lang="en-US" sz="2400" dirty="0"/>
              <a:t> should be used for </a:t>
            </a:r>
            <a:r>
              <a:rPr lang="en-US" sz="2400" b="1" dirty="0" smtClean="0"/>
              <a:t>preparation</a:t>
            </a:r>
            <a:r>
              <a:rPr lang="en-US" sz="2400" b="1" dirty="0"/>
              <a:t>, handling </a:t>
            </a:r>
            <a:r>
              <a:rPr lang="en-US" sz="2400" b="1" dirty="0" smtClean="0"/>
              <a:t>&amp; storage</a:t>
            </a:r>
            <a:r>
              <a:rPr lang="en-US" sz="2400" dirty="0" smtClean="0"/>
              <a:t> </a:t>
            </a:r>
            <a:r>
              <a:rPr lang="en-US" sz="2400" dirty="0"/>
              <a:t>of medications </a:t>
            </a:r>
            <a:r>
              <a:rPr lang="en-US" sz="2400" dirty="0" smtClean="0"/>
              <a:t>&amp; unused </a:t>
            </a:r>
            <a:r>
              <a:rPr lang="en-US" sz="2400" dirty="0"/>
              <a:t>supplies and equipment</a:t>
            </a:r>
          </a:p>
          <a:p>
            <a:pPr algn="just">
              <a:spcAft>
                <a:spcPts val="0"/>
              </a:spcAft>
              <a:buFont typeface="Wingdings" panose="05000000000000000000" pitchFamily="2" charset="2"/>
              <a:buChar char="q"/>
              <a:defRPr/>
            </a:pPr>
            <a:r>
              <a:rPr lang="en-US" sz="2400" b="1" dirty="0" smtClean="0"/>
              <a:t>Contaminated </a:t>
            </a:r>
            <a:r>
              <a:rPr lang="en-US" sz="2400" b="1" dirty="0"/>
              <a:t>areas</a:t>
            </a:r>
            <a:r>
              <a:rPr lang="en-US" sz="2400" dirty="0"/>
              <a:t> are where </a:t>
            </a:r>
            <a:r>
              <a:rPr lang="en-US" sz="2400" b="1" dirty="0"/>
              <a:t>used supplies </a:t>
            </a:r>
            <a:r>
              <a:rPr lang="en-US" sz="2400" b="1" dirty="0" smtClean="0"/>
              <a:t>&amp; equipment</a:t>
            </a:r>
            <a:r>
              <a:rPr lang="en-US" sz="2400" dirty="0" smtClean="0"/>
              <a:t> </a:t>
            </a:r>
            <a:r>
              <a:rPr lang="en-US" sz="2400" dirty="0"/>
              <a:t>are handled</a:t>
            </a:r>
          </a:p>
          <a:p>
            <a:pPr algn="just">
              <a:spcAft>
                <a:spcPts val="0"/>
              </a:spcAft>
              <a:buFont typeface="Wingdings" panose="05000000000000000000" pitchFamily="2" charset="2"/>
              <a:buChar char="q"/>
              <a:defRPr/>
            </a:pPr>
            <a:r>
              <a:rPr lang="en-US" sz="2400" dirty="0"/>
              <a:t>Do not handle or store medications or clean supplies in the same area as where used equipment or blood samples are handled</a:t>
            </a:r>
          </a:p>
          <a:p>
            <a:pPr algn="just">
              <a:spcAft>
                <a:spcPts val="0"/>
              </a:spcAft>
              <a:buFont typeface="Wingdings" panose="05000000000000000000" pitchFamily="2" charset="2"/>
              <a:buChar char="q"/>
              <a:defRPr/>
            </a:pPr>
            <a:r>
              <a:rPr lang="en-US" sz="2400" dirty="0" smtClean="0"/>
              <a:t>Remember</a:t>
            </a:r>
            <a:r>
              <a:rPr lang="en-US" sz="2400" dirty="0"/>
              <a:t>: Treatment stations are contaminated areas!</a:t>
            </a:r>
          </a:p>
        </p:txBody>
      </p:sp>
      <p:pic>
        <p:nvPicPr>
          <p:cNvPr id="5" name="Picture 4" descr="A photo showing a clean area."/>
          <p:cNvPicPr>
            <a:picLocks noChangeAspect="1"/>
          </p:cNvPicPr>
          <p:nvPr>
            <p:custDataLst>
              <p:tags r:id="rId2"/>
            </p:custDataLst>
          </p:nvPr>
        </p:nvPicPr>
        <p:blipFill>
          <a:blip r:embed="rId5"/>
          <a:stretch>
            <a:fillRect/>
          </a:stretch>
        </p:blipFill>
        <p:spPr>
          <a:xfrm>
            <a:off x="8589136" y="2670483"/>
            <a:ext cx="3272306" cy="2455554"/>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26276865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000" b="1" dirty="0"/>
              <a:t>Dedicate Supplies to a Single </a:t>
            </a:r>
            <a:r>
              <a:rPr lang="en-US" sz="4000" b="1" dirty="0" smtClean="0"/>
              <a:t>Patient</a:t>
            </a:r>
            <a:endParaRPr lang="en-US" sz="4000" b="1" dirty="0"/>
          </a:p>
        </p:txBody>
      </p:sp>
      <p:sp>
        <p:nvSpPr>
          <p:cNvPr id="3" name="Content Placeholder 2"/>
          <p:cNvSpPr>
            <a:spLocks noGrp="1"/>
          </p:cNvSpPr>
          <p:nvPr>
            <p:ph idx="1"/>
          </p:nvPr>
        </p:nvSpPr>
        <p:spPr>
          <a:xfrm>
            <a:off x="656823" y="2005884"/>
            <a:ext cx="8838126" cy="3776730"/>
          </a:xfrm>
        </p:spPr>
        <p:txBody>
          <a:bodyPr>
            <a:normAutofit/>
          </a:bodyPr>
          <a:lstStyle/>
          <a:p>
            <a:pPr>
              <a:spcAft>
                <a:spcPts val="0"/>
              </a:spcAft>
              <a:buFont typeface="Wingdings" panose="05000000000000000000" pitchFamily="2" charset="2"/>
              <a:buChar char="q"/>
              <a:defRPr/>
            </a:pPr>
            <a:r>
              <a:rPr lang="en-US" sz="2800" dirty="0"/>
              <a:t>Any item taken to a patient’s dialysis station could become contaminated</a:t>
            </a:r>
          </a:p>
          <a:p>
            <a:pPr>
              <a:spcAft>
                <a:spcPts val="0"/>
              </a:spcAft>
              <a:buFont typeface="Wingdings" panose="05000000000000000000" pitchFamily="2" charset="2"/>
              <a:buChar char="q"/>
              <a:defRPr/>
            </a:pPr>
            <a:r>
              <a:rPr lang="en-US" sz="2800" dirty="0"/>
              <a:t>Items taken into the dialysis station should either be:</a:t>
            </a:r>
          </a:p>
          <a:p>
            <a:pPr lvl="1">
              <a:spcAft>
                <a:spcPts val="0"/>
              </a:spcAft>
              <a:defRPr/>
            </a:pPr>
            <a:r>
              <a:rPr lang="en-US" sz="2400" dirty="0"/>
              <a:t>Disposed of, or</a:t>
            </a:r>
          </a:p>
          <a:p>
            <a:pPr lvl="1">
              <a:spcAft>
                <a:spcPts val="0"/>
              </a:spcAft>
              <a:defRPr/>
            </a:pPr>
            <a:r>
              <a:rPr lang="en-US" sz="2400" dirty="0"/>
              <a:t>Cleaned </a:t>
            </a:r>
            <a:r>
              <a:rPr lang="en-US" sz="2400" dirty="0" smtClean="0"/>
              <a:t>&amp; disinfected </a:t>
            </a:r>
            <a:r>
              <a:rPr lang="en-US" sz="2400" dirty="0"/>
              <a:t>before being taken to a common clean area or used on another patient</a:t>
            </a:r>
          </a:p>
          <a:p>
            <a:pPr>
              <a:spcAft>
                <a:spcPts val="0"/>
              </a:spcAft>
              <a:buFont typeface="Wingdings" panose="05000000000000000000" pitchFamily="2" charset="2"/>
              <a:buChar char="q"/>
              <a:defRPr/>
            </a:pPr>
            <a:r>
              <a:rPr lang="en-US" sz="2800" dirty="0"/>
              <a:t>Unused medications or supplies taken to the patient’s station should not be returned to a common clean area (e.g., medication vials, syringes, alcohol swabs)</a:t>
            </a:r>
          </a:p>
          <a:p>
            <a:pPr marL="457200" lvl="1" indent="0">
              <a:spcAft>
                <a:spcPts val="0"/>
              </a:spcAft>
              <a:buNone/>
              <a:defRPr/>
            </a:pPr>
            <a:endParaRPr lang="en-US" sz="2400" dirty="0"/>
          </a:p>
        </p:txBody>
      </p:sp>
      <p:pic>
        <p:nvPicPr>
          <p:cNvPr id="6" name="Picture 5"/>
          <p:cNvPicPr>
            <a:picLocks noChangeAspect="1"/>
          </p:cNvPicPr>
          <p:nvPr>
            <p:custDataLst>
              <p:tags r:id="rId2"/>
            </p:custDataLst>
          </p:nvPr>
        </p:nvPicPr>
        <p:blipFill>
          <a:blip r:embed="rId5"/>
          <a:stretch>
            <a:fillRect/>
          </a:stretch>
        </p:blipFill>
        <p:spPr>
          <a:xfrm>
            <a:off x="9494949" y="2252782"/>
            <a:ext cx="2508159" cy="3358382"/>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22608918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1097280" y="969190"/>
            <a:ext cx="10058400" cy="91113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Safe Use of Medication Vials</a:t>
            </a:r>
          </a:p>
        </p:txBody>
      </p:sp>
      <p:sp>
        <p:nvSpPr>
          <p:cNvPr id="3" name="Content Placeholder 2"/>
          <p:cNvSpPr>
            <a:spLocks noGrp="1"/>
          </p:cNvSpPr>
          <p:nvPr>
            <p:ph idx="1"/>
          </p:nvPr>
        </p:nvSpPr>
        <p:spPr>
          <a:xfrm>
            <a:off x="1097280" y="1939925"/>
            <a:ext cx="8374528" cy="4216176"/>
          </a:xfrm>
        </p:spPr>
        <p:txBody>
          <a:bodyPr>
            <a:noAutofit/>
          </a:bodyPr>
          <a:lstStyle/>
          <a:p>
            <a:pPr>
              <a:spcAft>
                <a:spcPts val="0"/>
              </a:spcAft>
              <a:buFont typeface="Wingdings" panose="05000000000000000000" pitchFamily="2" charset="2"/>
              <a:buChar char="q"/>
              <a:defRPr/>
            </a:pPr>
            <a:r>
              <a:rPr lang="en-US" sz="2400" dirty="0"/>
              <a:t>Prepare all individual patient doses in a clean area away from dialysis </a:t>
            </a:r>
            <a:r>
              <a:rPr lang="en-US" sz="2400" dirty="0" smtClean="0"/>
              <a:t>stations.</a:t>
            </a:r>
            <a:endParaRPr lang="en-US" sz="2400" dirty="0"/>
          </a:p>
          <a:p>
            <a:pPr>
              <a:spcAft>
                <a:spcPts val="0"/>
              </a:spcAft>
              <a:buFont typeface="Wingdings" panose="05000000000000000000" pitchFamily="2" charset="2"/>
              <a:buChar char="q"/>
              <a:defRPr/>
            </a:pPr>
            <a:r>
              <a:rPr lang="en-US" sz="2400" dirty="0"/>
              <a:t>Prepare doses as close as possible to the time of use</a:t>
            </a:r>
          </a:p>
          <a:p>
            <a:pPr>
              <a:spcAft>
                <a:spcPts val="0"/>
              </a:spcAft>
              <a:buFont typeface="Wingdings" panose="05000000000000000000" pitchFamily="2" charset="2"/>
              <a:buChar char="q"/>
              <a:defRPr/>
            </a:pPr>
            <a:r>
              <a:rPr lang="en-US" sz="2400" dirty="0"/>
              <a:t>Do not carry medications from station to station</a:t>
            </a:r>
          </a:p>
          <a:p>
            <a:pPr>
              <a:spcAft>
                <a:spcPts val="0"/>
              </a:spcAft>
              <a:buFont typeface="Wingdings" panose="05000000000000000000" pitchFamily="2" charset="2"/>
              <a:buChar char="q"/>
              <a:defRPr/>
            </a:pPr>
            <a:r>
              <a:rPr lang="en-US" sz="2400" dirty="0"/>
              <a:t>Do not prepare or store medications at patient </a:t>
            </a:r>
            <a:r>
              <a:rPr lang="en-US" sz="2400" dirty="0" smtClean="0"/>
              <a:t>stations</a:t>
            </a:r>
          </a:p>
          <a:p>
            <a:pPr>
              <a:spcAft>
                <a:spcPts val="0"/>
              </a:spcAft>
              <a:buFont typeface="Wingdings" panose="05000000000000000000" pitchFamily="2" charset="2"/>
              <a:buChar char="q"/>
              <a:defRPr/>
            </a:pPr>
            <a:r>
              <a:rPr lang="en-US" sz="2400" dirty="0" smtClean="0"/>
              <a:t>CDC </a:t>
            </a:r>
            <a:r>
              <a:rPr lang="en-US" sz="2400" dirty="0"/>
              <a:t>recommends that dialysis facilities:</a:t>
            </a:r>
          </a:p>
          <a:p>
            <a:pPr lvl="1">
              <a:spcAft>
                <a:spcPts val="0"/>
              </a:spcAft>
              <a:defRPr/>
            </a:pPr>
            <a:r>
              <a:rPr lang="en-US" sz="2000" dirty="0"/>
              <a:t>Use single-dose vials whenever possible </a:t>
            </a:r>
            <a:r>
              <a:rPr lang="en-US" sz="2000" dirty="0" smtClean="0"/>
              <a:t>&amp; dispose them </a:t>
            </a:r>
            <a:r>
              <a:rPr lang="en-US" sz="2000" dirty="0"/>
              <a:t>immediately after use</a:t>
            </a:r>
          </a:p>
        </p:txBody>
      </p:sp>
      <p:pic>
        <p:nvPicPr>
          <p:cNvPr id="4" name="Picture 3" descr="One Needle, One Syringe, Only One Time."/>
          <p:cNvPicPr>
            <a:picLocks noChangeAspect="1"/>
          </p:cNvPicPr>
          <p:nvPr>
            <p:custDataLst>
              <p:tags r:id="rId2"/>
            </p:custDataLst>
          </p:nvPr>
        </p:nvPicPr>
        <p:blipFill>
          <a:blip r:embed="rId6"/>
          <a:stretch>
            <a:fillRect/>
          </a:stretch>
        </p:blipFill>
        <p:spPr>
          <a:xfrm>
            <a:off x="7785883" y="5153025"/>
            <a:ext cx="1685925" cy="1095375"/>
          </a:xfrm>
          <a:prstGeom prst="rect">
            <a:avLst/>
          </a:prstGeom>
          <a:effectLst>
            <a:outerShdw blurRad="50800" dist="50800" dir="5400000" algn="ctr" rotWithShape="0">
              <a:schemeClr val="tx1">
                <a:lumMod val="50000"/>
              </a:schemeClr>
            </a:outerShdw>
          </a:effectLst>
        </p:spPr>
      </p:pic>
      <p:pic>
        <p:nvPicPr>
          <p:cNvPr id="5" name="Picture 4" descr="A photo of a vial, needle and syringe."/>
          <p:cNvPicPr>
            <a:picLocks noChangeAspect="1"/>
          </p:cNvPicPr>
          <p:nvPr>
            <p:custDataLst>
              <p:tags r:id="rId3"/>
            </p:custDataLst>
          </p:nvPr>
        </p:nvPicPr>
        <p:blipFill>
          <a:blip r:embed="rId7"/>
          <a:stretch>
            <a:fillRect/>
          </a:stretch>
        </p:blipFill>
        <p:spPr>
          <a:xfrm>
            <a:off x="9637691" y="1939925"/>
            <a:ext cx="2146300" cy="3213100"/>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26450170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bwMode="auto">
          <a:xfrm>
            <a:off x="656822" y="1911440"/>
            <a:ext cx="9489583" cy="41802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 typeface="Wingdings" panose="05000000000000000000" pitchFamily="2" charset="2"/>
              <a:buChar char="q"/>
            </a:pPr>
            <a:r>
              <a:rPr lang="en-US" altLang="en-US" sz="2400" b="1" dirty="0"/>
              <a:t>Cleaning</a:t>
            </a:r>
            <a:r>
              <a:rPr lang="en-US" altLang="en-US" sz="2400" dirty="0"/>
              <a:t> </a:t>
            </a:r>
            <a:r>
              <a:rPr lang="en-US" altLang="en-US" sz="2400" dirty="0" smtClean="0"/>
              <a:t>&amp; </a:t>
            </a:r>
            <a:r>
              <a:rPr lang="en-US" altLang="en-US" sz="2400" b="1" dirty="0" smtClean="0"/>
              <a:t>disinfection</a:t>
            </a:r>
            <a:r>
              <a:rPr lang="en-US" altLang="en-US" sz="2400" dirty="0" smtClean="0"/>
              <a:t> </a:t>
            </a:r>
            <a:r>
              <a:rPr lang="en-US" altLang="en-US" sz="2400" dirty="0"/>
              <a:t>reduce the risk of spreading an </a:t>
            </a:r>
            <a:r>
              <a:rPr lang="en-US" altLang="en-US" sz="2400" dirty="0" smtClean="0"/>
              <a:t>infection.</a:t>
            </a:r>
            <a:endParaRPr lang="en-US" altLang="en-US" sz="2400" dirty="0"/>
          </a:p>
          <a:p>
            <a:pPr eaLnBrk="1" hangingPunct="1">
              <a:buFont typeface="Wingdings" panose="05000000000000000000" pitchFamily="2" charset="2"/>
              <a:buChar char="q"/>
            </a:pPr>
            <a:r>
              <a:rPr lang="en-US" altLang="en-US" sz="2400" b="1" i="1" dirty="0"/>
              <a:t>Cleaning</a:t>
            </a:r>
            <a:r>
              <a:rPr lang="en-US" altLang="en-US" sz="2400" dirty="0"/>
              <a:t> is done using cleaning detergent</a:t>
            </a:r>
            <a:r>
              <a:rPr lang="en-US" altLang="en-US" sz="2400" dirty="0" smtClean="0"/>
              <a:t>, water </a:t>
            </a:r>
            <a:r>
              <a:rPr lang="en-US" altLang="en-US" sz="2400" dirty="0"/>
              <a:t>and friction, and is intended </a:t>
            </a:r>
            <a:r>
              <a:rPr lang="en-US" altLang="en-US" sz="2400" dirty="0" smtClean="0"/>
              <a:t>to remove </a:t>
            </a:r>
            <a:r>
              <a:rPr lang="en-US" altLang="en-US" sz="2400" dirty="0"/>
              <a:t>blood, body fluids, and </a:t>
            </a:r>
            <a:r>
              <a:rPr lang="en-US" altLang="en-US" sz="2400" dirty="0" smtClean="0"/>
              <a:t>other contaminants </a:t>
            </a:r>
            <a:r>
              <a:rPr lang="en-US" altLang="en-US" sz="2400" dirty="0"/>
              <a:t>from objects and </a:t>
            </a:r>
            <a:r>
              <a:rPr lang="en-US" altLang="en-US" sz="2400" dirty="0" smtClean="0"/>
              <a:t>surfaces.</a:t>
            </a:r>
            <a:endParaRPr lang="en-US" altLang="en-US" sz="2400" dirty="0"/>
          </a:p>
          <a:p>
            <a:pPr eaLnBrk="1" hangingPunct="1">
              <a:buFont typeface="Wingdings" panose="05000000000000000000" pitchFamily="2" charset="2"/>
              <a:buChar char="q"/>
            </a:pPr>
            <a:r>
              <a:rPr lang="en-US" altLang="en-US" sz="2400" b="1" i="1" dirty="0"/>
              <a:t>Disinfection </a:t>
            </a:r>
            <a:r>
              <a:rPr lang="en-US" altLang="en-US" sz="2400" dirty="0"/>
              <a:t>is a process that kills </a:t>
            </a:r>
            <a:r>
              <a:rPr lang="en-US" altLang="en-US" sz="2400" dirty="0" smtClean="0"/>
              <a:t>many or </a:t>
            </a:r>
            <a:r>
              <a:rPr lang="en-US" altLang="en-US" sz="2400" dirty="0"/>
              <a:t>all remaining infection-causing</a:t>
            </a:r>
            <a:br>
              <a:rPr lang="en-US" altLang="en-US" sz="2400" dirty="0"/>
            </a:br>
            <a:r>
              <a:rPr lang="en-US" altLang="en-US" sz="2400" dirty="0"/>
              <a:t>germs on clean objects and </a:t>
            </a:r>
            <a:r>
              <a:rPr lang="en-US" altLang="en-US" sz="2400" dirty="0" smtClean="0"/>
              <a:t>surfaces </a:t>
            </a:r>
          </a:p>
          <a:p>
            <a:pPr lvl="1" eaLnBrk="1" hangingPunct="1"/>
            <a:r>
              <a:rPr lang="en-US" altLang="en-US" sz="2000" dirty="0" smtClean="0"/>
              <a:t>Use an EPA-registered hospital disinfectant</a:t>
            </a:r>
          </a:p>
          <a:p>
            <a:pPr lvl="1" eaLnBrk="1" hangingPunct="1"/>
            <a:r>
              <a:rPr lang="en-US" altLang="en-US" sz="2000" dirty="0" smtClean="0"/>
              <a:t>Follow </a:t>
            </a:r>
            <a:r>
              <a:rPr lang="en-US" altLang="en-US" sz="2000" dirty="0"/>
              <a:t>label instructions for proper dilution</a:t>
            </a:r>
          </a:p>
          <a:p>
            <a:pPr eaLnBrk="1" hangingPunct="1">
              <a:buFont typeface="Wingdings" panose="05000000000000000000" pitchFamily="2" charset="2"/>
              <a:buChar char="q"/>
            </a:pPr>
            <a:r>
              <a:rPr lang="en-US" altLang="en-US" sz="2400" u="sng" dirty="0"/>
              <a:t>Wear gloves</a:t>
            </a:r>
            <a:r>
              <a:rPr lang="en-US" altLang="en-US" sz="2400" dirty="0"/>
              <a:t> during the cleaning/disinfection process</a:t>
            </a:r>
          </a:p>
          <a:p>
            <a:pPr eaLnBrk="1" hangingPunct="1"/>
            <a:endParaRPr lang="en-US" altLang="en-US" sz="2400" dirty="0"/>
          </a:p>
        </p:txBody>
      </p:sp>
      <p:pic>
        <p:nvPicPr>
          <p:cNvPr id="4" name="Picture 3" descr="Photo showing a bucket of soapy water with a hand holding a sponge."/>
          <p:cNvPicPr>
            <a:picLocks noChangeAspect="1"/>
          </p:cNvPicPr>
          <p:nvPr>
            <p:custDataLst>
              <p:tags r:id="rId2"/>
            </p:custDataLst>
          </p:nvPr>
        </p:nvPicPr>
        <p:blipFill>
          <a:blip r:embed="rId6"/>
          <a:stretch>
            <a:fillRect/>
          </a:stretch>
        </p:blipFill>
        <p:spPr>
          <a:xfrm>
            <a:off x="9748234" y="2072137"/>
            <a:ext cx="1519238" cy="1376362"/>
          </a:xfrm>
          <a:prstGeom prst="rect">
            <a:avLst/>
          </a:prstGeom>
          <a:ln w="15875" cap="rnd">
            <a:solidFill>
              <a:schemeClr val="tx1"/>
            </a:solidFill>
          </a:ln>
          <a:effectLst>
            <a:outerShdw blurRad="50800" dist="50800" dir="5400000" algn="ctr" rotWithShape="0">
              <a:schemeClr val="tx1">
                <a:lumMod val="50000"/>
              </a:schemeClr>
            </a:outerShdw>
          </a:effectLst>
        </p:spPr>
      </p:pic>
      <p:pic>
        <p:nvPicPr>
          <p:cNvPr id="7" name="Picture 6" descr="Photo showing a gloved hand spraying a bottle of disinfectant."/>
          <p:cNvPicPr>
            <a:picLocks noChangeAspect="1"/>
          </p:cNvPicPr>
          <p:nvPr>
            <p:custDataLst>
              <p:tags r:id="rId3"/>
            </p:custDataLst>
          </p:nvPr>
        </p:nvPicPr>
        <p:blipFill>
          <a:blip r:embed="rId7"/>
          <a:stretch>
            <a:fillRect/>
          </a:stretch>
        </p:blipFill>
        <p:spPr>
          <a:xfrm>
            <a:off x="9748234" y="3879001"/>
            <a:ext cx="1630362" cy="1774825"/>
          </a:xfrm>
          <a:prstGeom prst="rect">
            <a:avLst/>
          </a:prstGeom>
          <a:ln w="15875" cap="rnd">
            <a:solidFill>
              <a:schemeClr val="tx1"/>
            </a:solidFill>
          </a:ln>
          <a:effectLst>
            <a:outerShdw blurRad="50800" dist="50800" dir="5400000" algn="ctr" rotWithShape="0">
              <a:schemeClr val="tx1">
                <a:lumMod val="50000"/>
              </a:schemeClr>
            </a:outerShdw>
          </a:effectLst>
        </p:spPr>
      </p:pic>
      <p:sp>
        <p:nvSpPr>
          <p:cNvPr id="36869" name="Title 1"/>
          <p:cNvSpPr>
            <a:spLocks noGrp="1"/>
          </p:cNvSpPr>
          <p:nvPr>
            <p:ph type="title"/>
          </p:nvPr>
        </p:nvSpPr>
        <p:spPr bwMode="auto">
          <a:xfrm>
            <a:off x="1071522" y="998173"/>
            <a:ext cx="10058400" cy="78234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Cleaning </a:t>
            </a:r>
            <a:r>
              <a:rPr lang="en-US" altLang="en-US" sz="4000" b="1" dirty="0" smtClean="0"/>
              <a:t>&amp; Disinfecting Dialysis </a:t>
            </a:r>
            <a:r>
              <a:rPr lang="en-US" altLang="en-US" sz="4000" b="1" dirty="0"/>
              <a:t>Station</a:t>
            </a:r>
          </a:p>
        </p:txBody>
      </p:sp>
    </p:spTree>
    <p:custDataLst>
      <p:tags r:id="rId1"/>
    </p:custDataLst>
    <p:extLst>
      <p:ext uri="{BB962C8B-B14F-4D97-AF65-F5344CB8AC3E}">
        <p14:creationId xmlns:p14="http://schemas.microsoft.com/office/powerpoint/2010/main" xmlns="" val="42695609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Haemodialysis</a:t>
            </a:r>
            <a:endParaRPr lang="en-IN" b="1" dirty="0"/>
          </a:p>
        </p:txBody>
      </p:sp>
      <p:sp>
        <p:nvSpPr>
          <p:cNvPr id="3" name="Content Placeholder 2"/>
          <p:cNvSpPr>
            <a:spLocks noGrp="1"/>
          </p:cNvSpPr>
          <p:nvPr>
            <p:ph idx="1"/>
          </p:nvPr>
        </p:nvSpPr>
        <p:spPr>
          <a:xfrm>
            <a:off x="1097280" y="1845734"/>
            <a:ext cx="5549180" cy="4023360"/>
          </a:xfrm>
        </p:spPr>
        <p:txBody>
          <a:bodyPr>
            <a:normAutofit/>
          </a:bodyPr>
          <a:lstStyle/>
          <a:p>
            <a:pPr algn="just">
              <a:lnSpc>
                <a:spcPct val="150000"/>
              </a:lnSpc>
              <a:buFont typeface="Wingdings" panose="05000000000000000000" pitchFamily="2" charset="2"/>
              <a:buChar char="q"/>
            </a:pPr>
            <a:r>
              <a:rPr lang="en-IN" dirty="0"/>
              <a:t>Most common method used to treat advanced &amp; permanent kidney failure. </a:t>
            </a:r>
          </a:p>
          <a:p>
            <a:pPr algn="just">
              <a:lnSpc>
                <a:spcPct val="150000"/>
              </a:lnSpc>
              <a:buFont typeface="Wingdings" panose="05000000000000000000" pitchFamily="2" charset="2"/>
              <a:buChar char="q"/>
            </a:pPr>
            <a:r>
              <a:rPr lang="en-IN" dirty="0" smtClean="0"/>
              <a:t>Process to purify </a:t>
            </a:r>
            <a:r>
              <a:rPr lang="en-IN" dirty="0"/>
              <a:t>the blood of a person whose kidneys are not working normally. </a:t>
            </a:r>
            <a:endParaRPr lang="en-IN" dirty="0" smtClean="0"/>
          </a:p>
          <a:p>
            <a:pPr algn="just">
              <a:lnSpc>
                <a:spcPct val="150000"/>
              </a:lnSpc>
              <a:buFont typeface="Wingdings" panose="05000000000000000000" pitchFamily="2" charset="2"/>
              <a:buChar char="q"/>
            </a:pPr>
            <a:r>
              <a:rPr lang="en-IN" dirty="0" smtClean="0"/>
              <a:t>Achieves extracorporeal </a:t>
            </a:r>
            <a:r>
              <a:rPr lang="en-IN" dirty="0"/>
              <a:t>removal of waste products such as </a:t>
            </a:r>
            <a:r>
              <a:rPr lang="en-IN" dirty="0" smtClean="0"/>
              <a:t>creatinine, </a:t>
            </a:r>
            <a:r>
              <a:rPr lang="en-IN" dirty="0"/>
              <a:t>urea </a:t>
            </a:r>
            <a:r>
              <a:rPr lang="en-IN" dirty="0" smtClean="0"/>
              <a:t>&amp; </a:t>
            </a:r>
            <a:r>
              <a:rPr lang="en-IN" dirty="0"/>
              <a:t>free water from the </a:t>
            </a:r>
            <a:r>
              <a:rPr lang="en-IN" dirty="0" smtClean="0"/>
              <a:t>blood.</a:t>
            </a:r>
          </a:p>
        </p:txBody>
      </p:sp>
      <p:pic>
        <p:nvPicPr>
          <p:cNvPr id="4" name="Picture 3"/>
          <p:cNvPicPr>
            <a:picLocks noChangeAspect="1"/>
          </p:cNvPicPr>
          <p:nvPr/>
        </p:nvPicPr>
        <p:blipFill>
          <a:blip r:embed="rId2"/>
          <a:stretch>
            <a:fillRect/>
          </a:stretch>
        </p:blipFill>
        <p:spPr>
          <a:xfrm>
            <a:off x="7047363" y="2285789"/>
            <a:ext cx="4648200" cy="3143250"/>
          </a:xfrm>
          <a:prstGeom prst="rect">
            <a:avLst/>
          </a:prstGeom>
        </p:spPr>
      </p:pic>
    </p:spTree>
    <p:extLst>
      <p:ext uri="{BB962C8B-B14F-4D97-AF65-F5344CB8AC3E}">
        <p14:creationId xmlns:p14="http://schemas.microsoft.com/office/powerpoint/2010/main" xmlns="" val="929374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bwMode="auto">
          <a:xfrm>
            <a:off x="618185" y="1974169"/>
            <a:ext cx="8873546" cy="41948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 typeface="Wingdings" panose="05000000000000000000" pitchFamily="2" charset="2"/>
              <a:buChar char="q"/>
            </a:pPr>
            <a:r>
              <a:rPr lang="en-US" altLang="en-US" sz="2400" dirty="0"/>
              <a:t>All equipment </a:t>
            </a:r>
            <a:r>
              <a:rPr lang="en-US" altLang="en-US" sz="2400" dirty="0" smtClean="0"/>
              <a:t>&amp; surfaces </a:t>
            </a:r>
            <a:r>
              <a:rPr lang="en-US" altLang="en-US" sz="2400" dirty="0"/>
              <a:t>are considered to be contaminated after a dialysis session </a:t>
            </a:r>
            <a:r>
              <a:rPr lang="en-US" altLang="en-US" sz="2400" dirty="0" smtClean="0"/>
              <a:t>&amp; therefore </a:t>
            </a:r>
            <a:r>
              <a:rPr lang="en-US" altLang="en-US" sz="2400" dirty="0"/>
              <a:t>must be </a:t>
            </a:r>
            <a:r>
              <a:rPr lang="en-US" altLang="en-US" sz="2400" dirty="0" smtClean="0"/>
              <a:t>disinfected.</a:t>
            </a:r>
            <a:endParaRPr lang="en-US" altLang="en-US" sz="2400" dirty="0"/>
          </a:p>
          <a:p>
            <a:pPr eaLnBrk="1" hangingPunct="1">
              <a:buFont typeface="Wingdings" panose="05000000000000000000" pitchFamily="2" charset="2"/>
              <a:buChar char="q"/>
            </a:pPr>
            <a:r>
              <a:rPr lang="en-US" altLang="en-US" sz="2400" dirty="0"/>
              <a:t>After </a:t>
            </a:r>
            <a:r>
              <a:rPr lang="en-US" altLang="en-US" sz="2400" dirty="0" smtClean="0"/>
              <a:t>patient </a:t>
            </a:r>
            <a:r>
              <a:rPr lang="en-US" altLang="en-US" sz="2400" dirty="0"/>
              <a:t>leaves </a:t>
            </a:r>
            <a:r>
              <a:rPr lang="en-US" altLang="en-US" sz="2400" dirty="0" smtClean="0"/>
              <a:t>station, </a:t>
            </a:r>
            <a:r>
              <a:rPr lang="en-US" altLang="en-US" sz="2400" b="1" dirty="0" smtClean="0"/>
              <a:t>disinfect</a:t>
            </a:r>
            <a:r>
              <a:rPr lang="en-US" altLang="en-US" sz="2400" dirty="0" smtClean="0"/>
              <a:t> dialysis station (</a:t>
            </a:r>
            <a:r>
              <a:rPr lang="en-US" altLang="en-US" sz="2400" dirty="0"/>
              <a:t>including chairs, trays, countertops</a:t>
            </a:r>
            <a:r>
              <a:rPr lang="en-US" altLang="en-US" sz="2400" dirty="0" smtClean="0"/>
              <a:t>, and </a:t>
            </a:r>
            <a:r>
              <a:rPr lang="en-US" altLang="en-US" sz="2400" dirty="0"/>
              <a:t>machines) after each </a:t>
            </a:r>
            <a:r>
              <a:rPr lang="en-US" altLang="en-US" sz="2400" dirty="0" smtClean="0"/>
              <a:t>patient treatment</a:t>
            </a:r>
            <a:endParaRPr lang="en-US" altLang="en-US" sz="2400" dirty="0"/>
          </a:p>
          <a:p>
            <a:pPr lvl="1" eaLnBrk="1" hangingPunct="1"/>
            <a:r>
              <a:rPr lang="en-US" altLang="en-US" sz="2000" dirty="0"/>
              <a:t>Wipe all surfaces</a:t>
            </a:r>
          </a:p>
          <a:p>
            <a:pPr lvl="1" eaLnBrk="1" hangingPunct="1"/>
            <a:r>
              <a:rPr lang="en-US" altLang="en-US" sz="2000" dirty="0"/>
              <a:t>Surfaces should be wet with disinfectant and allowed to air dry</a:t>
            </a:r>
          </a:p>
          <a:p>
            <a:pPr lvl="1" eaLnBrk="1" hangingPunct="1"/>
            <a:r>
              <a:rPr lang="en-US" altLang="en-US" sz="2000" dirty="0"/>
              <a:t>Give special attention to cleaning control panels on the dialysis machines </a:t>
            </a:r>
            <a:r>
              <a:rPr lang="en-US" altLang="en-US" sz="2000" dirty="0" smtClean="0"/>
              <a:t>&amp; other </a:t>
            </a:r>
            <a:r>
              <a:rPr lang="en-US" altLang="en-US" sz="2000" dirty="0"/>
              <a:t>commonly touched surfaces</a:t>
            </a:r>
          </a:p>
          <a:p>
            <a:pPr lvl="1" eaLnBrk="1" hangingPunct="1"/>
            <a:r>
              <a:rPr lang="en-US" altLang="en-US" sz="2000" dirty="0"/>
              <a:t>Empty and disinfect all surfaces of prime waste containers</a:t>
            </a:r>
          </a:p>
        </p:txBody>
      </p:sp>
      <p:sp>
        <p:nvSpPr>
          <p:cNvPr id="37891" name="Title 1"/>
          <p:cNvSpPr>
            <a:spLocks noGrp="1"/>
          </p:cNvSpPr>
          <p:nvPr>
            <p:ph type="title"/>
          </p:nvPr>
        </p:nvSpPr>
        <p:spPr bwMode="auto">
          <a:xfrm>
            <a:off x="1123038" y="866072"/>
            <a:ext cx="10058400" cy="9884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Disinfecting the Dialysis Station</a:t>
            </a:r>
          </a:p>
        </p:txBody>
      </p:sp>
      <p:pic>
        <p:nvPicPr>
          <p:cNvPr id="2" name="Picture 1" descr="A photo showing a dialysis station (machine and chair)."/>
          <p:cNvPicPr>
            <a:picLocks noChangeAspect="1"/>
          </p:cNvPicPr>
          <p:nvPr>
            <p:custDataLst>
              <p:tags r:id="rId2"/>
            </p:custDataLst>
          </p:nvPr>
        </p:nvPicPr>
        <p:blipFill>
          <a:blip r:embed="rId5" cstate="print"/>
          <a:stretch>
            <a:fillRect/>
          </a:stretch>
        </p:blipFill>
        <p:spPr>
          <a:xfrm>
            <a:off x="9504609" y="2646609"/>
            <a:ext cx="2635875" cy="1976906"/>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27570632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1161674" y="1056116"/>
            <a:ext cx="10058400" cy="75980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eaLnBrk="1" hangingPunct="1"/>
            <a:r>
              <a:rPr lang="en-US" altLang="en-US" sz="4000" b="1" dirty="0"/>
              <a:t>Safe Handling of Dialyzers </a:t>
            </a:r>
            <a:r>
              <a:rPr lang="en-US" altLang="en-US" sz="4000" b="1" dirty="0" smtClean="0"/>
              <a:t>&amp; Blood Tubing</a:t>
            </a:r>
            <a:endParaRPr lang="en-US" altLang="en-US" sz="4000" b="1" dirty="0"/>
          </a:p>
        </p:txBody>
      </p:sp>
      <p:sp>
        <p:nvSpPr>
          <p:cNvPr id="3" name="Content Placeholder 2"/>
          <p:cNvSpPr>
            <a:spLocks noGrp="1"/>
          </p:cNvSpPr>
          <p:nvPr>
            <p:ph idx="1"/>
          </p:nvPr>
        </p:nvSpPr>
        <p:spPr>
          <a:xfrm>
            <a:off x="811369" y="1955331"/>
            <a:ext cx="7405352" cy="4525962"/>
          </a:xfrm>
        </p:spPr>
        <p:txBody>
          <a:bodyPr>
            <a:normAutofit/>
          </a:bodyPr>
          <a:lstStyle/>
          <a:p>
            <a:pPr>
              <a:lnSpc>
                <a:spcPct val="150000"/>
              </a:lnSpc>
              <a:spcAft>
                <a:spcPts val="0"/>
              </a:spcAft>
              <a:buFont typeface="Wingdings" panose="05000000000000000000" pitchFamily="2" charset="2"/>
              <a:buChar char="q"/>
              <a:defRPr/>
            </a:pPr>
            <a:r>
              <a:rPr lang="en-US" sz="2400" dirty="0"/>
              <a:t>Before removing or transporting used dialyzers </a:t>
            </a:r>
            <a:r>
              <a:rPr lang="en-US" sz="2400" dirty="0" smtClean="0"/>
              <a:t>&amp; blood </a:t>
            </a:r>
            <a:r>
              <a:rPr lang="en-US" sz="2400" dirty="0"/>
              <a:t>tubing, cap dialyzer ports </a:t>
            </a:r>
            <a:r>
              <a:rPr lang="en-US" sz="2400" dirty="0" smtClean="0"/>
              <a:t>&amp; clamp tubing.</a:t>
            </a:r>
            <a:endParaRPr lang="en-US" sz="2400" dirty="0"/>
          </a:p>
          <a:p>
            <a:pPr>
              <a:lnSpc>
                <a:spcPct val="150000"/>
              </a:lnSpc>
              <a:spcAft>
                <a:spcPts val="0"/>
              </a:spcAft>
              <a:buFont typeface="Wingdings" panose="05000000000000000000" pitchFamily="2" charset="2"/>
              <a:buChar char="q"/>
              <a:defRPr/>
            </a:pPr>
            <a:r>
              <a:rPr lang="en-US" sz="2400" dirty="0"/>
              <a:t>Place all used dialyzers </a:t>
            </a:r>
            <a:r>
              <a:rPr lang="en-US" sz="2400" dirty="0" smtClean="0"/>
              <a:t>&amp; tubing </a:t>
            </a:r>
            <a:r>
              <a:rPr lang="en-US" sz="2400" dirty="0"/>
              <a:t>in leak-proof containers for transport from station to reprocessing or disposal </a:t>
            </a:r>
            <a:r>
              <a:rPr lang="en-US" sz="2400" dirty="0" smtClean="0"/>
              <a:t>area.</a:t>
            </a:r>
            <a:endParaRPr lang="en-US" sz="2400" dirty="0"/>
          </a:p>
          <a:p>
            <a:pPr>
              <a:lnSpc>
                <a:spcPct val="150000"/>
              </a:lnSpc>
              <a:spcAft>
                <a:spcPts val="0"/>
              </a:spcAft>
              <a:buFont typeface="Wingdings" panose="05000000000000000000" pitchFamily="2" charset="2"/>
              <a:buChar char="q"/>
              <a:defRPr/>
            </a:pPr>
            <a:r>
              <a:rPr lang="en-US" sz="2400" dirty="0"/>
              <a:t>If dialyzers are reused, follow </a:t>
            </a:r>
            <a:r>
              <a:rPr lang="en-US" sz="2400" dirty="0" smtClean="0"/>
              <a:t>AAMI published </a:t>
            </a:r>
            <a:r>
              <a:rPr lang="en-US" sz="2400" dirty="0"/>
              <a:t>methods </a:t>
            </a:r>
            <a:r>
              <a:rPr lang="en-US" sz="2400" dirty="0" smtClean="0"/>
              <a:t>for reprocessing.</a:t>
            </a:r>
            <a:endParaRPr lang="en-US" sz="2400" dirty="0"/>
          </a:p>
          <a:p>
            <a:pPr marL="0" indent="0">
              <a:lnSpc>
                <a:spcPct val="150000"/>
              </a:lnSpc>
              <a:spcAft>
                <a:spcPts val="0"/>
              </a:spcAft>
              <a:buNone/>
              <a:defRPr/>
            </a:pPr>
            <a:r>
              <a:rPr lang="en-US" sz="1800" i="1" dirty="0" smtClean="0"/>
              <a:t>AAMI </a:t>
            </a:r>
            <a:r>
              <a:rPr lang="en-US" sz="1800" i="1" dirty="0"/>
              <a:t>is the Association for the Advancement of Medical Instrumentation</a:t>
            </a:r>
          </a:p>
        </p:txBody>
      </p:sp>
      <p:pic>
        <p:nvPicPr>
          <p:cNvPr id="4" name="Picture 3" descr="A photo showing dialyzer."/>
          <p:cNvPicPr>
            <a:picLocks noChangeAspect="1"/>
          </p:cNvPicPr>
          <p:nvPr>
            <p:custDataLst>
              <p:tags r:id="rId2"/>
            </p:custDataLst>
          </p:nvPr>
        </p:nvPicPr>
        <p:blipFill>
          <a:blip r:embed="rId5"/>
          <a:stretch>
            <a:fillRect/>
          </a:stretch>
        </p:blipFill>
        <p:spPr>
          <a:xfrm>
            <a:off x="8578940" y="2057400"/>
            <a:ext cx="3086100" cy="4114800"/>
          </a:xfrm>
          <a:prstGeom prst="rect">
            <a:avLst/>
          </a:prstGeom>
          <a:ln w="15875" cap="rnd">
            <a:solidFill>
              <a:schemeClr val="tx1"/>
            </a:solidFill>
          </a:ln>
          <a:effectLst>
            <a:outerShdw blurRad="50800" dist="50800" dir="5400000" algn="ctr" rotWithShape="0">
              <a:schemeClr val="tx1">
                <a:lumMod val="50000"/>
              </a:schemeClr>
            </a:outerShdw>
          </a:effectLst>
        </p:spPr>
      </p:pic>
    </p:spTree>
    <p:custDataLst>
      <p:tags r:id="rId1"/>
    </p:custDataLst>
    <p:extLst>
      <p:ext uri="{BB962C8B-B14F-4D97-AF65-F5344CB8AC3E}">
        <p14:creationId xmlns:p14="http://schemas.microsoft.com/office/powerpoint/2010/main" xmlns="" val="27298289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Concerns </a:t>
            </a:r>
            <a:r>
              <a:rPr lang="en-IN" b="1" dirty="0"/>
              <a:t>about </a:t>
            </a:r>
            <a:r>
              <a:rPr lang="en-IN" b="1" dirty="0" smtClean="0"/>
              <a:t>Catheter</a:t>
            </a:r>
            <a:endParaRPr lang="en-IN" b="1" dirty="0"/>
          </a:p>
        </p:txBody>
      </p:sp>
      <p:sp>
        <p:nvSpPr>
          <p:cNvPr id="3" name="Content Placeholder 2"/>
          <p:cNvSpPr>
            <a:spLocks noGrp="1"/>
          </p:cNvSpPr>
          <p:nvPr>
            <p:ph idx="1"/>
          </p:nvPr>
        </p:nvSpPr>
        <p:spPr>
          <a:xfrm>
            <a:off x="1323834" y="1941270"/>
            <a:ext cx="9976514" cy="4023360"/>
          </a:xfrm>
        </p:spPr>
        <p:txBody>
          <a:bodyPr>
            <a:noAutofit/>
          </a:bodyPr>
          <a:lstStyle/>
          <a:p>
            <a:pPr marL="0" indent="0" algn="just">
              <a:lnSpc>
                <a:spcPct val="100000"/>
              </a:lnSpc>
              <a:buNone/>
            </a:pPr>
            <a:r>
              <a:rPr lang="en-IN" sz="2400" dirty="0"/>
              <a:t>Sometimes, even when you are very careful, your access may clot or become infected</a:t>
            </a:r>
            <a:r>
              <a:rPr lang="en-IN" sz="2400" dirty="0" smtClean="0"/>
              <a:t>.</a:t>
            </a:r>
          </a:p>
          <a:p>
            <a:pPr algn="just">
              <a:lnSpc>
                <a:spcPct val="100000"/>
              </a:lnSpc>
              <a:buFont typeface="Wingdings" panose="05000000000000000000" pitchFamily="2" charset="2"/>
              <a:buChar char="q"/>
            </a:pPr>
            <a:r>
              <a:rPr lang="en-IN" sz="2400" b="1" dirty="0"/>
              <a:t>Clots </a:t>
            </a:r>
            <a:endParaRPr lang="en-IN" sz="2400" b="1" dirty="0" smtClean="0"/>
          </a:p>
          <a:p>
            <a:pPr lvl="1" algn="just">
              <a:lnSpc>
                <a:spcPct val="100000"/>
              </a:lnSpc>
              <a:buFont typeface="Wingdings" panose="05000000000000000000" pitchFamily="2" charset="2"/>
              <a:buChar char="v"/>
            </a:pPr>
            <a:r>
              <a:rPr lang="en-IN" sz="2000" dirty="0" smtClean="0"/>
              <a:t>Can form </a:t>
            </a:r>
            <a:r>
              <a:rPr lang="en-IN" sz="2000" dirty="0"/>
              <a:t>inside the opening of the catheter or form on the outside of the catheter </a:t>
            </a:r>
            <a:r>
              <a:rPr lang="en-IN" sz="2000" dirty="0" smtClean="0"/>
              <a:t>&amp; </a:t>
            </a:r>
            <a:r>
              <a:rPr lang="en-IN" sz="2000" dirty="0"/>
              <a:t>block the opening. </a:t>
            </a:r>
            <a:endParaRPr lang="en-IN" sz="2000" dirty="0" smtClean="0"/>
          </a:p>
          <a:p>
            <a:pPr lvl="1" algn="just">
              <a:lnSpc>
                <a:spcPct val="100000"/>
              </a:lnSpc>
              <a:buFont typeface="Wingdings" panose="05000000000000000000" pitchFamily="2" charset="2"/>
              <a:buChar char="v"/>
            </a:pPr>
            <a:r>
              <a:rPr lang="en-IN" sz="2000" dirty="0" smtClean="0"/>
              <a:t>Causes blood </a:t>
            </a:r>
            <a:r>
              <a:rPr lang="en-IN" sz="2000" dirty="0"/>
              <a:t>to flow at a slower </a:t>
            </a:r>
            <a:r>
              <a:rPr lang="en-IN" sz="2000" dirty="0" smtClean="0"/>
              <a:t>rate. </a:t>
            </a:r>
          </a:p>
          <a:p>
            <a:pPr lvl="1" algn="just">
              <a:lnSpc>
                <a:spcPct val="100000"/>
              </a:lnSpc>
              <a:buFont typeface="Wingdings" panose="05000000000000000000" pitchFamily="2" charset="2"/>
              <a:buChar char="v"/>
            </a:pPr>
            <a:r>
              <a:rPr lang="en-IN" sz="2000" dirty="0" smtClean="0"/>
              <a:t>If </a:t>
            </a:r>
            <a:r>
              <a:rPr lang="en-IN" sz="2000" dirty="0"/>
              <a:t>the blood flow rate remains low for more than one dialysis treatment, </a:t>
            </a:r>
            <a:r>
              <a:rPr lang="en-IN" sz="2000" dirty="0" smtClean="0"/>
              <a:t>catheter </a:t>
            </a:r>
            <a:r>
              <a:rPr lang="en-IN" sz="2000" dirty="0"/>
              <a:t>should be checked </a:t>
            </a:r>
            <a:r>
              <a:rPr lang="en-IN" sz="2000" dirty="0" smtClean="0"/>
              <a:t>&amp; treated same </a:t>
            </a:r>
            <a:r>
              <a:rPr lang="en-IN" sz="2000" dirty="0"/>
              <a:t>day. </a:t>
            </a:r>
            <a:endParaRPr lang="en-IN" sz="2000" dirty="0" smtClean="0"/>
          </a:p>
          <a:p>
            <a:pPr lvl="1" algn="just">
              <a:lnSpc>
                <a:spcPct val="100000"/>
              </a:lnSpc>
              <a:buFont typeface="Wingdings" panose="05000000000000000000" pitchFamily="2" charset="2"/>
              <a:buChar char="v"/>
            </a:pPr>
            <a:r>
              <a:rPr lang="en-IN" sz="2000" dirty="0" smtClean="0"/>
              <a:t>Early </a:t>
            </a:r>
            <a:r>
              <a:rPr lang="en-IN" sz="2000" dirty="0"/>
              <a:t>treatment may prevent the clot from totally blocking the catheter. </a:t>
            </a:r>
            <a:endParaRPr lang="en-IN" sz="2000" dirty="0" smtClean="0"/>
          </a:p>
        </p:txBody>
      </p:sp>
    </p:spTree>
    <p:extLst>
      <p:ext uri="{BB962C8B-B14F-4D97-AF65-F5344CB8AC3E}">
        <p14:creationId xmlns:p14="http://schemas.microsoft.com/office/powerpoint/2010/main" xmlns="" val="3315787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Concerns </a:t>
            </a:r>
            <a:r>
              <a:rPr lang="en-IN" b="1" dirty="0"/>
              <a:t>about </a:t>
            </a:r>
            <a:r>
              <a:rPr lang="en-IN" b="1" dirty="0" smtClean="0"/>
              <a:t>Catheter</a:t>
            </a:r>
            <a:endParaRPr lang="en-IN" b="1" dirty="0"/>
          </a:p>
        </p:txBody>
      </p:sp>
      <p:sp>
        <p:nvSpPr>
          <p:cNvPr id="3" name="Content Placeholder 2"/>
          <p:cNvSpPr>
            <a:spLocks noGrp="1"/>
          </p:cNvSpPr>
          <p:nvPr>
            <p:ph idx="1"/>
          </p:nvPr>
        </p:nvSpPr>
        <p:spPr>
          <a:xfrm>
            <a:off x="668740" y="1941270"/>
            <a:ext cx="10993608" cy="4023360"/>
          </a:xfrm>
        </p:spPr>
        <p:txBody>
          <a:bodyPr>
            <a:noAutofit/>
          </a:bodyPr>
          <a:lstStyle/>
          <a:p>
            <a:pPr algn="just">
              <a:lnSpc>
                <a:spcPct val="100000"/>
              </a:lnSpc>
              <a:buFont typeface="Wingdings" panose="05000000000000000000" pitchFamily="2" charset="2"/>
              <a:buChar char="q"/>
            </a:pPr>
            <a:r>
              <a:rPr lang="en-IN" sz="2800" dirty="0" smtClean="0"/>
              <a:t>Infection</a:t>
            </a:r>
          </a:p>
          <a:p>
            <a:pPr lvl="1" algn="just">
              <a:lnSpc>
                <a:spcPct val="100000"/>
              </a:lnSpc>
              <a:buFont typeface="Wingdings" panose="05000000000000000000" pitchFamily="2" charset="2"/>
              <a:buChar char="v"/>
            </a:pPr>
            <a:r>
              <a:rPr lang="en-IN" sz="2400" dirty="0" smtClean="0"/>
              <a:t>Can occur </a:t>
            </a:r>
            <a:r>
              <a:rPr lang="en-IN" sz="2400" dirty="0"/>
              <a:t>even with a good blood flow rate. </a:t>
            </a:r>
            <a:endParaRPr lang="en-IN" sz="2400" dirty="0" smtClean="0"/>
          </a:p>
          <a:p>
            <a:pPr lvl="1" algn="just">
              <a:lnSpc>
                <a:spcPct val="100000"/>
              </a:lnSpc>
              <a:buFont typeface="Wingdings" panose="05000000000000000000" pitchFamily="2" charset="2"/>
              <a:buChar char="v"/>
            </a:pPr>
            <a:r>
              <a:rPr lang="en-IN" sz="2400" dirty="0" smtClean="0"/>
              <a:t>It </a:t>
            </a:r>
            <a:r>
              <a:rPr lang="en-IN" sz="2400" dirty="0"/>
              <a:t>is important to follow </a:t>
            </a:r>
            <a:r>
              <a:rPr lang="en-IN" sz="2400" dirty="0" smtClean="0"/>
              <a:t>catheter </a:t>
            </a:r>
            <a:r>
              <a:rPr lang="en-IN" sz="2400" dirty="0"/>
              <a:t>care </a:t>
            </a:r>
            <a:r>
              <a:rPr lang="en-IN" sz="2400" dirty="0" smtClean="0"/>
              <a:t>instructions </a:t>
            </a:r>
            <a:r>
              <a:rPr lang="en-IN" sz="2400" dirty="0"/>
              <a:t>in order to avoid infection. </a:t>
            </a:r>
            <a:endParaRPr lang="en-IN" sz="2400" dirty="0" smtClean="0"/>
          </a:p>
          <a:p>
            <a:pPr lvl="1" algn="just">
              <a:lnSpc>
                <a:spcPct val="100000"/>
              </a:lnSpc>
              <a:buFont typeface="Wingdings" panose="05000000000000000000" pitchFamily="2" charset="2"/>
              <a:buChar char="v"/>
            </a:pPr>
            <a:r>
              <a:rPr lang="en-IN" sz="2400" dirty="0" smtClean="0"/>
              <a:t>Following are </a:t>
            </a:r>
            <a:r>
              <a:rPr lang="en-IN" sz="2400" dirty="0"/>
              <a:t>signs </a:t>
            </a:r>
            <a:r>
              <a:rPr lang="en-IN" sz="2400" dirty="0" smtClean="0"/>
              <a:t>&amp; </a:t>
            </a:r>
            <a:r>
              <a:rPr lang="en-IN" sz="2400" dirty="0"/>
              <a:t>symptoms of a catheter </a:t>
            </a:r>
            <a:r>
              <a:rPr lang="en-IN" sz="2400" dirty="0" smtClean="0"/>
              <a:t>infection. Report </a:t>
            </a:r>
            <a:r>
              <a:rPr lang="en-IN" sz="2400" dirty="0"/>
              <a:t>them </a:t>
            </a:r>
            <a:r>
              <a:rPr lang="en-IN" sz="2400" dirty="0" smtClean="0"/>
              <a:t>right </a:t>
            </a:r>
            <a:r>
              <a:rPr lang="en-IN" sz="2400" dirty="0"/>
              <a:t>away, </a:t>
            </a:r>
            <a:r>
              <a:rPr lang="en-IN" sz="2400" dirty="0" smtClean="0"/>
              <a:t>to </a:t>
            </a:r>
            <a:r>
              <a:rPr lang="en-IN" sz="2400" dirty="0"/>
              <a:t>get the proper treatment as quickly as </a:t>
            </a:r>
            <a:r>
              <a:rPr lang="en-IN" sz="2400" dirty="0" smtClean="0"/>
              <a:t>possible.</a:t>
            </a:r>
          </a:p>
          <a:p>
            <a:pPr lvl="2" algn="just">
              <a:lnSpc>
                <a:spcPct val="100000"/>
              </a:lnSpc>
              <a:buFont typeface="Wingdings" panose="05000000000000000000" pitchFamily="2" charset="2"/>
              <a:buChar char="Ø"/>
            </a:pPr>
            <a:r>
              <a:rPr lang="en-IN" sz="2000" dirty="0" smtClean="0"/>
              <a:t>Fever</a:t>
            </a:r>
            <a:endParaRPr lang="en-IN" sz="2000" dirty="0"/>
          </a:p>
          <a:p>
            <a:pPr lvl="2" algn="just">
              <a:lnSpc>
                <a:spcPct val="100000"/>
              </a:lnSpc>
              <a:buFont typeface="Wingdings" panose="05000000000000000000" pitchFamily="2" charset="2"/>
              <a:buChar char="Ø"/>
            </a:pPr>
            <a:r>
              <a:rPr lang="en-IN" sz="2000" dirty="0" smtClean="0"/>
              <a:t>Chills</a:t>
            </a:r>
            <a:endParaRPr lang="en-IN" sz="2000" dirty="0"/>
          </a:p>
          <a:p>
            <a:pPr lvl="2" algn="just">
              <a:lnSpc>
                <a:spcPct val="100000"/>
              </a:lnSpc>
              <a:buFont typeface="Wingdings" panose="05000000000000000000" pitchFamily="2" charset="2"/>
              <a:buChar char="Ø"/>
            </a:pPr>
            <a:r>
              <a:rPr lang="en-IN" sz="2000" dirty="0" smtClean="0"/>
              <a:t>Drainage </a:t>
            </a:r>
            <a:r>
              <a:rPr lang="en-IN" sz="2000" dirty="0"/>
              <a:t>from the catheter exit site</a:t>
            </a:r>
          </a:p>
          <a:p>
            <a:pPr lvl="2" algn="just">
              <a:lnSpc>
                <a:spcPct val="100000"/>
              </a:lnSpc>
              <a:buFont typeface="Wingdings" panose="05000000000000000000" pitchFamily="2" charset="2"/>
              <a:buChar char="Ø"/>
            </a:pPr>
            <a:r>
              <a:rPr lang="en-IN" sz="2000" dirty="0" smtClean="0"/>
              <a:t>Redness </a:t>
            </a:r>
            <a:r>
              <a:rPr lang="en-IN" sz="2000" dirty="0"/>
              <a:t>or tenderness around the catheter exit site</a:t>
            </a:r>
          </a:p>
          <a:p>
            <a:pPr lvl="2" algn="just">
              <a:lnSpc>
                <a:spcPct val="100000"/>
              </a:lnSpc>
              <a:buFont typeface="Wingdings" panose="05000000000000000000" pitchFamily="2" charset="2"/>
              <a:buChar char="Ø"/>
            </a:pPr>
            <a:r>
              <a:rPr lang="en-IN" sz="2000" dirty="0" smtClean="0"/>
              <a:t>General </a:t>
            </a:r>
            <a:r>
              <a:rPr lang="en-IN" sz="2000" dirty="0"/>
              <a:t>feeling of weakness and illness</a:t>
            </a:r>
          </a:p>
          <a:p>
            <a:pPr marL="384048" lvl="2" indent="0" algn="just">
              <a:lnSpc>
                <a:spcPct val="100000"/>
              </a:lnSpc>
              <a:buNone/>
            </a:pPr>
            <a:endParaRPr lang="en-IN" sz="1800" dirty="0"/>
          </a:p>
        </p:txBody>
      </p:sp>
      <p:pic>
        <p:nvPicPr>
          <p:cNvPr id="5" name="Picture 4"/>
          <p:cNvPicPr>
            <a:picLocks noChangeAspect="1"/>
          </p:cNvPicPr>
          <p:nvPr/>
        </p:nvPicPr>
        <p:blipFill rotWithShape="1">
          <a:blip r:embed="rId2" cstate="print"/>
          <a:srcRect b="8617"/>
          <a:stretch/>
        </p:blipFill>
        <p:spPr>
          <a:xfrm>
            <a:off x="8521381" y="3844182"/>
            <a:ext cx="2766211" cy="2280888"/>
          </a:xfrm>
          <a:prstGeom prst="rect">
            <a:avLst/>
          </a:prstGeom>
        </p:spPr>
      </p:pic>
    </p:spTree>
    <p:extLst>
      <p:ext uri="{BB962C8B-B14F-4D97-AF65-F5344CB8AC3E}">
        <p14:creationId xmlns:p14="http://schemas.microsoft.com/office/powerpoint/2010/main" xmlns="" val="2512550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Concerns </a:t>
            </a:r>
            <a:r>
              <a:rPr lang="en-IN" b="1" dirty="0"/>
              <a:t>about </a:t>
            </a:r>
            <a:r>
              <a:rPr lang="en-IN" b="1" dirty="0" smtClean="0"/>
              <a:t>Catheter</a:t>
            </a:r>
            <a:endParaRPr lang="en-IN" b="1" dirty="0"/>
          </a:p>
        </p:txBody>
      </p:sp>
      <p:sp>
        <p:nvSpPr>
          <p:cNvPr id="3" name="Content Placeholder 2"/>
          <p:cNvSpPr>
            <a:spLocks noGrp="1"/>
          </p:cNvSpPr>
          <p:nvPr>
            <p:ph idx="1"/>
          </p:nvPr>
        </p:nvSpPr>
        <p:spPr>
          <a:xfrm>
            <a:off x="668740" y="1941270"/>
            <a:ext cx="10993608" cy="4023360"/>
          </a:xfrm>
        </p:spPr>
        <p:txBody>
          <a:bodyPr>
            <a:noAutofit/>
          </a:bodyPr>
          <a:lstStyle/>
          <a:p>
            <a:pPr algn="just">
              <a:lnSpc>
                <a:spcPct val="100000"/>
              </a:lnSpc>
              <a:buFont typeface="Wingdings" panose="05000000000000000000" pitchFamily="2" charset="2"/>
              <a:buChar char="q"/>
            </a:pPr>
            <a:r>
              <a:rPr lang="en-IN" sz="2800" dirty="0" smtClean="0"/>
              <a:t>Catheter not working well</a:t>
            </a:r>
          </a:p>
          <a:p>
            <a:pPr algn="just">
              <a:buFont typeface="Wingdings" panose="05000000000000000000" pitchFamily="2" charset="2"/>
              <a:buChar char="v"/>
            </a:pPr>
            <a:r>
              <a:rPr lang="en-IN" b="1" dirty="0" smtClean="0"/>
              <a:t>Decrease in blood </a:t>
            </a:r>
            <a:r>
              <a:rPr lang="en-IN" b="1" dirty="0"/>
              <a:t>flow rate</a:t>
            </a:r>
            <a:r>
              <a:rPr lang="en-IN" dirty="0"/>
              <a:t> ordered by </a:t>
            </a:r>
            <a:r>
              <a:rPr lang="en-IN" dirty="0" smtClean="0"/>
              <a:t>doctor </a:t>
            </a:r>
            <a:r>
              <a:rPr lang="en-IN" dirty="0"/>
              <a:t>is a sign </a:t>
            </a:r>
            <a:r>
              <a:rPr lang="en-IN" dirty="0" smtClean="0"/>
              <a:t>that catheter </a:t>
            </a:r>
            <a:r>
              <a:rPr lang="en-IN" dirty="0"/>
              <a:t>is not working as it should. </a:t>
            </a:r>
            <a:endParaRPr lang="en-IN" dirty="0" smtClean="0"/>
          </a:p>
          <a:p>
            <a:pPr algn="just">
              <a:buFont typeface="Wingdings" panose="05000000000000000000" pitchFamily="2" charset="2"/>
              <a:buChar char="v"/>
            </a:pPr>
            <a:r>
              <a:rPr lang="en-IN" dirty="0" smtClean="0"/>
              <a:t>If </a:t>
            </a:r>
            <a:r>
              <a:rPr lang="en-IN" dirty="0"/>
              <a:t>this occurs for more than one treatment in a week, the catheter should be checked. </a:t>
            </a:r>
            <a:endParaRPr lang="en-IN" dirty="0" smtClean="0"/>
          </a:p>
          <a:p>
            <a:pPr algn="just">
              <a:buFont typeface="Wingdings" panose="05000000000000000000" pitchFamily="2" charset="2"/>
              <a:buChar char="v"/>
            </a:pPr>
            <a:r>
              <a:rPr lang="en-IN" dirty="0" smtClean="0"/>
              <a:t>The </a:t>
            </a:r>
            <a:r>
              <a:rPr lang="en-IN" dirty="0"/>
              <a:t>lower blood flow rate will cause you to receive less </a:t>
            </a:r>
            <a:r>
              <a:rPr lang="en-IN" dirty="0" smtClean="0"/>
              <a:t>dialysis &amp; may need </a:t>
            </a:r>
            <a:r>
              <a:rPr lang="en-IN" dirty="0"/>
              <a:t>a longer than usual </a:t>
            </a:r>
            <a:r>
              <a:rPr lang="en-IN" dirty="0" smtClean="0"/>
              <a:t>haemodialysis treatment.</a:t>
            </a:r>
          </a:p>
          <a:p>
            <a:pPr algn="just">
              <a:buFont typeface="Wingdings" panose="05000000000000000000" pitchFamily="2" charset="2"/>
              <a:buChar char="v"/>
            </a:pPr>
            <a:r>
              <a:rPr lang="en-IN" dirty="0" smtClean="0"/>
              <a:t>Another </a:t>
            </a:r>
            <a:r>
              <a:rPr lang="en-IN" dirty="0"/>
              <a:t>sign </a:t>
            </a:r>
            <a:r>
              <a:rPr lang="en-IN" dirty="0" smtClean="0"/>
              <a:t>that the catheter </a:t>
            </a:r>
            <a:r>
              <a:rPr lang="en-IN" dirty="0"/>
              <a:t>is not working well may be the </a:t>
            </a:r>
            <a:r>
              <a:rPr lang="en-IN" b="1" dirty="0"/>
              <a:t>pre-pump arterial pressure</a:t>
            </a:r>
            <a:r>
              <a:rPr lang="en-IN" dirty="0"/>
              <a:t> </a:t>
            </a:r>
            <a:r>
              <a:rPr lang="en-IN" b="1" dirty="0"/>
              <a:t>alarms</a:t>
            </a:r>
            <a:r>
              <a:rPr lang="en-IN" dirty="0"/>
              <a:t>. These sounds </a:t>
            </a:r>
            <a:r>
              <a:rPr lang="en-IN" dirty="0" smtClean="0"/>
              <a:t>notifies that the </a:t>
            </a:r>
            <a:r>
              <a:rPr lang="en-IN" dirty="0"/>
              <a:t>catheter (or other vascular access) is not allowing a free draw of blood. </a:t>
            </a:r>
            <a:endParaRPr lang="en-IN" dirty="0" smtClean="0"/>
          </a:p>
          <a:p>
            <a:pPr algn="just">
              <a:buFont typeface="Wingdings" panose="05000000000000000000" pitchFamily="2" charset="2"/>
              <a:buChar char="v"/>
            </a:pPr>
            <a:r>
              <a:rPr lang="en-IN" dirty="0" smtClean="0"/>
              <a:t>This </a:t>
            </a:r>
            <a:r>
              <a:rPr lang="en-IN" dirty="0"/>
              <a:t>can be a sign that a clot is forming in the catheter blocking the flow of blood.</a:t>
            </a:r>
          </a:p>
        </p:txBody>
      </p:sp>
    </p:spTree>
    <p:extLst>
      <p:ext uri="{BB962C8B-B14F-4D97-AF65-F5344CB8AC3E}">
        <p14:creationId xmlns:p14="http://schemas.microsoft.com/office/powerpoint/2010/main" xmlns="" val="1949570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Taking Care of the Catheter</a:t>
            </a:r>
            <a:endParaRPr lang="en-IN" b="1" dirty="0"/>
          </a:p>
        </p:txBody>
      </p:sp>
      <p:sp>
        <p:nvSpPr>
          <p:cNvPr id="3" name="Content Placeholder 2"/>
          <p:cNvSpPr>
            <a:spLocks noGrp="1"/>
          </p:cNvSpPr>
          <p:nvPr>
            <p:ph idx="1"/>
          </p:nvPr>
        </p:nvSpPr>
        <p:spPr>
          <a:xfrm>
            <a:off x="668739" y="1941269"/>
            <a:ext cx="11177518" cy="4296539"/>
          </a:xfrm>
        </p:spPr>
        <p:txBody>
          <a:bodyPr>
            <a:normAutofit/>
          </a:bodyPr>
          <a:lstStyle/>
          <a:p>
            <a:pPr marL="0" indent="0" algn="just">
              <a:buNone/>
            </a:pPr>
            <a:r>
              <a:rPr lang="en-IN" dirty="0"/>
              <a:t>By taking good care of </a:t>
            </a:r>
            <a:r>
              <a:rPr lang="en-IN" dirty="0" smtClean="0"/>
              <a:t>access</a:t>
            </a:r>
            <a:r>
              <a:rPr lang="en-IN" dirty="0"/>
              <a:t>, it will last longer </a:t>
            </a:r>
            <a:r>
              <a:rPr lang="en-IN" dirty="0" smtClean="0"/>
              <a:t>&amp; will </a:t>
            </a:r>
            <a:r>
              <a:rPr lang="en-IN" dirty="0"/>
              <a:t>prevent problems such as infection </a:t>
            </a:r>
            <a:r>
              <a:rPr lang="en-IN" dirty="0" smtClean="0"/>
              <a:t>&amp; </a:t>
            </a:r>
            <a:r>
              <a:rPr lang="en-IN" dirty="0"/>
              <a:t>clotting</a:t>
            </a:r>
            <a:r>
              <a:rPr lang="en-IN" dirty="0" smtClean="0"/>
              <a:t>. Some of the precautions to be followed are:</a:t>
            </a:r>
            <a:endParaRPr lang="en-IN" dirty="0"/>
          </a:p>
          <a:p>
            <a:pPr algn="just">
              <a:buFont typeface="Wingdings" panose="05000000000000000000" pitchFamily="2" charset="2"/>
              <a:buChar char="q"/>
            </a:pPr>
            <a:r>
              <a:rPr lang="en-IN" dirty="0" smtClean="0"/>
              <a:t>Keep catheter </a:t>
            </a:r>
            <a:r>
              <a:rPr lang="en-IN" dirty="0"/>
              <a:t>dressing clean </a:t>
            </a:r>
            <a:r>
              <a:rPr lang="en-IN" dirty="0" smtClean="0"/>
              <a:t>&amp; </a:t>
            </a:r>
            <a:r>
              <a:rPr lang="en-IN" b="1" dirty="0" smtClean="0"/>
              <a:t>dry.</a:t>
            </a:r>
          </a:p>
          <a:p>
            <a:pPr algn="just">
              <a:buFont typeface="Wingdings" panose="05000000000000000000" pitchFamily="2" charset="2"/>
              <a:buChar char="q"/>
            </a:pPr>
            <a:r>
              <a:rPr lang="en-IN" dirty="0" smtClean="0"/>
              <a:t>Make </a:t>
            </a:r>
            <a:r>
              <a:rPr lang="en-IN" dirty="0"/>
              <a:t>sure the area of </a:t>
            </a:r>
            <a:r>
              <a:rPr lang="en-IN" dirty="0" smtClean="0"/>
              <a:t>insertion </a:t>
            </a:r>
            <a:r>
              <a:rPr lang="en-IN" dirty="0"/>
              <a:t>site is clean </a:t>
            </a:r>
            <a:r>
              <a:rPr lang="en-IN" dirty="0" smtClean="0"/>
              <a:t>&amp; </a:t>
            </a:r>
            <a:r>
              <a:rPr lang="en-IN" b="1" dirty="0" smtClean="0"/>
              <a:t>change dressing </a:t>
            </a:r>
            <a:r>
              <a:rPr lang="en-IN" dirty="0"/>
              <a:t>at each dialysis session</a:t>
            </a:r>
            <a:r>
              <a:rPr lang="en-IN" dirty="0" smtClean="0"/>
              <a:t>. </a:t>
            </a:r>
            <a:endParaRPr lang="en-IN" dirty="0"/>
          </a:p>
          <a:p>
            <a:pPr algn="just">
              <a:buFont typeface="Wingdings" panose="05000000000000000000" pitchFamily="2" charset="2"/>
              <a:buChar char="q"/>
            </a:pPr>
            <a:r>
              <a:rPr lang="en-IN" dirty="0" smtClean="0"/>
              <a:t>Never </a:t>
            </a:r>
            <a:r>
              <a:rPr lang="en-IN" dirty="0"/>
              <a:t>remove </a:t>
            </a:r>
            <a:r>
              <a:rPr lang="en-IN" dirty="0" smtClean="0"/>
              <a:t>cap </a:t>
            </a:r>
            <a:r>
              <a:rPr lang="en-IN" dirty="0"/>
              <a:t>on the end of </a:t>
            </a:r>
            <a:r>
              <a:rPr lang="en-IN" dirty="0" smtClean="0"/>
              <a:t>the catheter</a:t>
            </a:r>
            <a:r>
              <a:rPr lang="en-IN" dirty="0"/>
              <a:t>. Air </a:t>
            </a:r>
            <a:r>
              <a:rPr lang="en-IN" b="1" dirty="0"/>
              <a:t>must not</a:t>
            </a:r>
            <a:r>
              <a:rPr lang="en-IN" dirty="0"/>
              <a:t> enter the catheter</a:t>
            </a:r>
            <a:r>
              <a:rPr lang="en-IN" dirty="0" smtClean="0"/>
              <a:t>. </a:t>
            </a:r>
          </a:p>
          <a:p>
            <a:pPr algn="just">
              <a:buFont typeface="Wingdings" panose="05000000000000000000" pitchFamily="2" charset="2"/>
              <a:buChar char="q"/>
            </a:pPr>
            <a:r>
              <a:rPr lang="en-IN" dirty="0"/>
              <a:t>Wear a mask </a:t>
            </a:r>
            <a:r>
              <a:rPr lang="en-IN" dirty="0" smtClean="0"/>
              <a:t>&amp; gloves anytime </a:t>
            </a:r>
            <a:r>
              <a:rPr lang="en-IN" dirty="0"/>
              <a:t>the catheter is </a:t>
            </a:r>
            <a:r>
              <a:rPr lang="en-IN" dirty="0" smtClean="0"/>
              <a:t>opened. </a:t>
            </a:r>
            <a:endParaRPr lang="en-IN" dirty="0"/>
          </a:p>
          <a:p>
            <a:pPr algn="just">
              <a:buFont typeface="Wingdings" panose="05000000000000000000" pitchFamily="2" charset="2"/>
              <a:buChar char="q"/>
            </a:pPr>
            <a:r>
              <a:rPr lang="en-IN" dirty="0"/>
              <a:t>The </a:t>
            </a:r>
            <a:r>
              <a:rPr lang="en-IN" b="1" dirty="0"/>
              <a:t>caps</a:t>
            </a:r>
            <a:r>
              <a:rPr lang="en-IN" dirty="0"/>
              <a:t> </a:t>
            </a:r>
            <a:r>
              <a:rPr lang="en-IN" dirty="0" smtClean="0"/>
              <a:t>&amp; </a:t>
            </a:r>
            <a:r>
              <a:rPr lang="en-IN" b="1" dirty="0" smtClean="0"/>
              <a:t>clamps</a:t>
            </a:r>
            <a:r>
              <a:rPr lang="en-IN" dirty="0" smtClean="0"/>
              <a:t> </a:t>
            </a:r>
            <a:r>
              <a:rPr lang="en-IN" dirty="0"/>
              <a:t>of </a:t>
            </a:r>
            <a:r>
              <a:rPr lang="en-IN" dirty="0" smtClean="0"/>
              <a:t>catheter </a:t>
            </a:r>
            <a:r>
              <a:rPr lang="en-IN" dirty="0"/>
              <a:t>should be kept </a:t>
            </a:r>
            <a:r>
              <a:rPr lang="en-IN" b="1" dirty="0"/>
              <a:t>tightly closed</a:t>
            </a:r>
            <a:r>
              <a:rPr lang="en-IN" dirty="0"/>
              <a:t> when not being used for dialysis. </a:t>
            </a:r>
            <a:endParaRPr lang="en-IN" dirty="0" smtClean="0"/>
          </a:p>
          <a:p>
            <a:pPr algn="just">
              <a:buFont typeface="Wingdings" panose="05000000000000000000" pitchFamily="2" charset="2"/>
              <a:buChar char="q"/>
            </a:pPr>
            <a:r>
              <a:rPr lang="en-IN" dirty="0"/>
              <a:t>Know your </a:t>
            </a:r>
            <a:r>
              <a:rPr lang="en-IN" dirty="0" smtClean="0"/>
              <a:t>patients </a:t>
            </a:r>
            <a:r>
              <a:rPr lang="en-IN" b="1" dirty="0" err="1" smtClean="0"/>
              <a:t>Kt</a:t>
            </a:r>
            <a:r>
              <a:rPr lang="en-IN" b="1" dirty="0" smtClean="0"/>
              <a:t>/V</a:t>
            </a:r>
            <a:r>
              <a:rPr lang="en-IN" dirty="0" smtClean="0"/>
              <a:t> &amp; </a:t>
            </a:r>
            <a:r>
              <a:rPr lang="en-IN" b="1" dirty="0"/>
              <a:t>URR</a:t>
            </a:r>
            <a:r>
              <a:rPr lang="en-IN" dirty="0"/>
              <a:t> (</a:t>
            </a:r>
            <a:r>
              <a:rPr lang="en-IN" b="1" dirty="0"/>
              <a:t>urea reduction ratio</a:t>
            </a:r>
            <a:r>
              <a:rPr lang="en-IN" dirty="0"/>
              <a:t>). </a:t>
            </a:r>
            <a:r>
              <a:rPr lang="en-IN" dirty="0" smtClean="0"/>
              <a:t>National Kidney Foundation </a:t>
            </a:r>
            <a:r>
              <a:rPr lang="en-IN" dirty="0"/>
              <a:t>recommends using </a:t>
            </a:r>
            <a:r>
              <a:rPr lang="en-IN" dirty="0" err="1"/>
              <a:t>Kt</a:t>
            </a:r>
            <a:r>
              <a:rPr lang="en-IN" dirty="0"/>
              <a:t>/V. If </a:t>
            </a:r>
            <a:r>
              <a:rPr lang="en-IN" dirty="0" smtClean="0"/>
              <a:t>a patient is receiving </a:t>
            </a:r>
            <a:r>
              <a:rPr lang="en-IN" dirty="0"/>
              <a:t>enough dialysis, </a:t>
            </a:r>
            <a:r>
              <a:rPr lang="en-IN" b="1" dirty="0" err="1" smtClean="0"/>
              <a:t>Kt</a:t>
            </a:r>
            <a:r>
              <a:rPr lang="en-IN" b="1" dirty="0" smtClean="0"/>
              <a:t>/V </a:t>
            </a:r>
            <a:r>
              <a:rPr lang="en-IN" b="1" dirty="0"/>
              <a:t>should be at least 1.2</a:t>
            </a:r>
            <a:r>
              <a:rPr lang="en-IN" dirty="0"/>
              <a:t>. </a:t>
            </a:r>
            <a:r>
              <a:rPr lang="en-IN" b="1" dirty="0"/>
              <a:t>If URR is used, it should be 65 % or more</a:t>
            </a:r>
            <a:r>
              <a:rPr lang="en-IN" dirty="0"/>
              <a:t>. If </a:t>
            </a:r>
            <a:r>
              <a:rPr lang="en-IN" dirty="0" smtClean="0"/>
              <a:t>these numbers </a:t>
            </a:r>
            <a:r>
              <a:rPr lang="en-IN" dirty="0"/>
              <a:t>are too low, one possible cause may be that </a:t>
            </a:r>
            <a:r>
              <a:rPr lang="en-IN" dirty="0" smtClean="0"/>
              <a:t>the </a:t>
            </a:r>
            <a:r>
              <a:rPr lang="en-IN" dirty="0"/>
              <a:t>access is not working well. </a:t>
            </a:r>
            <a:r>
              <a:rPr lang="en-IN" dirty="0" smtClean="0"/>
              <a:t> Further investigation and management may be needed.</a:t>
            </a:r>
            <a:endParaRPr lang="en-IN" dirty="0"/>
          </a:p>
        </p:txBody>
      </p:sp>
    </p:spTree>
    <p:extLst>
      <p:ext uri="{BB962C8B-B14F-4D97-AF65-F5344CB8AC3E}">
        <p14:creationId xmlns:p14="http://schemas.microsoft.com/office/powerpoint/2010/main" xmlns="" val="390978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Educating the Patient is a Key </a:t>
            </a:r>
            <a:endParaRPr lang="en-IN" b="1" dirty="0"/>
          </a:p>
        </p:txBody>
      </p:sp>
      <p:sp>
        <p:nvSpPr>
          <p:cNvPr id="3" name="Content Placeholder 2"/>
          <p:cNvSpPr>
            <a:spLocks noGrp="1"/>
          </p:cNvSpPr>
          <p:nvPr>
            <p:ph idx="1"/>
          </p:nvPr>
        </p:nvSpPr>
        <p:spPr>
          <a:xfrm>
            <a:off x="668741" y="1941270"/>
            <a:ext cx="8297838" cy="4023360"/>
          </a:xfrm>
        </p:spPr>
        <p:txBody>
          <a:bodyPr>
            <a:normAutofit/>
          </a:bodyPr>
          <a:lstStyle/>
          <a:p>
            <a:pPr marL="0" indent="0" algn="just">
              <a:lnSpc>
                <a:spcPct val="150000"/>
              </a:lnSpc>
              <a:buNone/>
            </a:pPr>
            <a:r>
              <a:rPr lang="en-IN" dirty="0" smtClean="0"/>
              <a:t>Educate the patient or their relative on the following:</a:t>
            </a:r>
          </a:p>
          <a:p>
            <a:pPr algn="just">
              <a:lnSpc>
                <a:spcPct val="150000"/>
              </a:lnSpc>
              <a:buFont typeface="Wingdings" panose="05000000000000000000" pitchFamily="2" charset="2"/>
              <a:buChar char="q"/>
            </a:pPr>
            <a:r>
              <a:rPr lang="en-IN" dirty="0" smtClean="0"/>
              <a:t>How to </a:t>
            </a:r>
            <a:r>
              <a:rPr lang="en-IN" dirty="0"/>
              <a:t>change dressings in an emergency. </a:t>
            </a:r>
            <a:endParaRPr lang="en-IN" dirty="0" smtClean="0"/>
          </a:p>
          <a:p>
            <a:pPr algn="just">
              <a:lnSpc>
                <a:spcPct val="150000"/>
              </a:lnSpc>
              <a:buFont typeface="Wingdings" panose="05000000000000000000" pitchFamily="2" charset="2"/>
              <a:buChar char="q"/>
            </a:pPr>
            <a:r>
              <a:rPr lang="en-IN" dirty="0" smtClean="0"/>
              <a:t>Only the dialysis </a:t>
            </a:r>
            <a:r>
              <a:rPr lang="en-IN" dirty="0"/>
              <a:t>team should use </a:t>
            </a:r>
            <a:r>
              <a:rPr lang="en-IN" dirty="0" smtClean="0"/>
              <a:t>dialysis </a:t>
            </a:r>
            <a:r>
              <a:rPr lang="en-IN" dirty="0"/>
              <a:t>catheter to draw blood or to give medications or fluids</a:t>
            </a:r>
            <a:r>
              <a:rPr lang="en-IN" dirty="0" smtClean="0"/>
              <a:t>. </a:t>
            </a:r>
          </a:p>
          <a:p>
            <a:pPr algn="just">
              <a:lnSpc>
                <a:spcPct val="150000"/>
              </a:lnSpc>
              <a:buFont typeface="Wingdings" panose="05000000000000000000" pitchFamily="2" charset="2"/>
              <a:buChar char="q"/>
            </a:pPr>
            <a:r>
              <a:rPr lang="en-IN" dirty="0" smtClean="0"/>
              <a:t>Not to </a:t>
            </a:r>
            <a:r>
              <a:rPr lang="en-IN" dirty="0"/>
              <a:t>shower or swim; </a:t>
            </a:r>
            <a:r>
              <a:rPr lang="en-IN" dirty="0" smtClean="0"/>
              <a:t>may </a:t>
            </a:r>
            <a:r>
              <a:rPr lang="en-IN" dirty="0"/>
              <a:t>take baths. </a:t>
            </a:r>
            <a:r>
              <a:rPr lang="en-IN" dirty="0" smtClean="0"/>
              <a:t> One must </a:t>
            </a:r>
            <a:r>
              <a:rPr lang="en-IN" dirty="0"/>
              <a:t>not wet </a:t>
            </a:r>
            <a:r>
              <a:rPr lang="en-IN" dirty="0" smtClean="0"/>
              <a:t>catheter </a:t>
            </a:r>
            <a:r>
              <a:rPr lang="en-IN" dirty="0"/>
              <a:t>site or catheter dressing. Moisture can cause infection. Taking a bath is safe if you do not </a:t>
            </a:r>
            <a:r>
              <a:rPr lang="en-IN" dirty="0" smtClean="0"/>
              <a:t>allow </a:t>
            </a:r>
            <a:r>
              <a:rPr lang="en-IN" dirty="0"/>
              <a:t>catheter or catheter dressing to get wet</a:t>
            </a:r>
            <a:r>
              <a:rPr lang="en-IN" dirty="0" smtClean="0"/>
              <a:t>. </a:t>
            </a:r>
          </a:p>
        </p:txBody>
      </p:sp>
      <p:pic>
        <p:nvPicPr>
          <p:cNvPr id="4" name="Picture 3"/>
          <p:cNvPicPr>
            <a:picLocks noChangeAspect="1"/>
          </p:cNvPicPr>
          <p:nvPr/>
        </p:nvPicPr>
        <p:blipFill>
          <a:blip r:embed="rId2"/>
          <a:stretch>
            <a:fillRect/>
          </a:stretch>
        </p:blipFill>
        <p:spPr>
          <a:xfrm>
            <a:off x="9135043" y="2733646"/>
            <a:ext cx="2888634" cy="2022044"/>
          </a:xfrm>
          <a:prstGeom prst="rect">
            <a:avLst/>
          </a:prstGeom>
        </p:spPr>
      </p:pic>
    </p:spTree>
    <p:extLst>
      <p:ext uri="{BB962C8B-B14F-4D97-AF65-F5344CB8AC3E}">
        <p14:creationId xmlns:p14="http://schemas.microsoft.com/office/powerpoint/2010/main" xmlns="" val="3970777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19477"/>
            <a:ext cx="8961120" cy="4539802"/>
          </a:xfrm>
        </p:spPr>
        <p:txBody>
          <a:bodyPr>
            <a:noAutofit/>
          </a:bodyPr>
          <a:lstStyle/>
          <a:p>
            <a:pPr>
              <a:spcAft>
                <a:spcPts val="0"/>
              </a:spcAft>
              <a:defRPr/>
            </a:pPr>
            <a:r>
              <a:rPr lang="en-US" sz="2800" dirty="0"/>
              <a:t>Advise patients to inform </a:t>
            </a:r>
            <a:r>
              <a:rPr lang="en-US" sz="2800" dirty="0" smtClean="0"/>
              <a:t>if </a:t>
            </a:r>
            <a:r>
              <a:rPr lang="en-US" sz="2800" dirty="0"/>
              <a:t>they notice any of the following possible signs of infection:</a:t>
            </a:r>
          </a:p>
          <a:p>
            <a:pPr lvl="1">
              <a:spcAft>
                <a:spcPts val="0"/>
              </a:spcAft>
              <a:defRPr/>
            </a:pPr>
            <a:r>
              <a:rPr lang="en-US" sz="2400" dirty="0"/>
              <a:t>Fever</a:t>
            </a:r>
          </a:p>
          <a:p>
            <a:pPr lvl="1">
              <a:spcAft>
                <a:spcPts val="0"/>
              </a:spcAft>
              <a:defRPr/>
            </a:pPr>
            <a:r>
              <a:rPr lang="en-US" sz="2400" dirty="0"/>
              <a:t>The access site is: </a:t>
            </a:r>
          </a:p>
          <a:p>
            <a:pPr lvl="2">
              <a:spcAft>
                <a:spcPts val="0"/>
              </a:spcAft>
              <a:defRPr/>
            </a:pPr>
            <a:r>
              <a:rPr lang="en-US" sz="2400" dirty="0"/>
              <a:t>Swollen (bulging), </a:t>
            </a:r>
          </a:p>
          <a:p>
            <a:pPr lvl="2">
              <a:spcAft>
                <a:spcPts val="0"/>
              </a:spcAft>
              <a:defRPr/>
            </a:pPr>
            <a:r>
              <a:rPr lang="en-US" sz="2400" dirty="0"/>
              <a:t>red, </a:t>
            </a:r>
          </a:p>
          <a:p>
            <a:pPr lvl="2">
              <a:spcAft>
                <a:spcPts val="0"/>
              </a:spcAft>
              <a:defRPr/>
            </a:pPr>
            <a:r>
              <a:rPr lang="en-US" sz="2400" dirty="0"/>
              <a:t>warm, or </a:t>
            </a:r>
          </a:p>
          <a:p>
            <a:pPr lvl="2">
              <a:spcAft>
                <a:spcPts val="0"/>
              </a:spcAft>
              <a:defRPr/>
            </a:pPr>
            <a:r>
              <a:rPr lang="en-US" sz="2400" dirty="0"/>
              <a:t>has pus</a:t>
            </a:r>
          </a:p>
          <a:p>
            <a:pPr lvl="1">
              <a:spcAft>
                <a:spcPts val="0"/>
              </a:spcAft>
              <a:defRPr/>
            </a:pPr>
            <a:r>
              <a:rPr lang="en-US" sz="2400" dirty="0"/>
              <a:t>Severe pain at the access site</a:t>
            </a:r>
            <a:endParaRPr lang="en-US" sz="2800" dirty="0"/>
          </a:p>
          <a:p>
            <a:pPr marL="0" indent="0">
              <a:spcAft>
                <a:spcPts val="0"/>
              </a:spcAft>
              <a:buNone/>
              <a:defRPr/>
            </a:pPr>
            <a:endParaRPr lang="en-US" sz="1050" dirty="0"/>
          </a:p>
          <a:p>
            <a:pPr marL="0" indent="0">
              <a:spcAft>
                <a:spcPts val="0"/>
              </a:spcAft>
              <a:buNone/>
              <a:defRPr/>
            </a:pPr>
            <a:r>
              <a:rPr lang="en-US" sz="2400" dirty="0"/>
              <a:t>Remember: infections of the </a:t>
            </a:r>
            <a:r>
              <a:rPr lang="en-US" sz="2400" dirty="0" smtClean="0"/>
              <a:t>vascular access site can be life threatening</a:t>
            </a:r>
          </a:p>
          <a:p>
            <a:pPr>
              <a:spcAft>
                <a:spcPts val="0"/>
              </a:spcAft>
              <a:defRPr/>
            </a:pPr>
            <a:endParaRPr lang="en-US" sz="3200" dirty="0"/>
          </a:p>
          <a:p>
            <a:pPr>
              <a:spcAft>
                <a:spcPts val="0"/>
              </a:spcAft>
              <a:defRPr/>
            </a:pPr>
            <a:endParaRPr lang="en-US" sz="3200" dirty="0"/>
          </a:p>
        </p:txBody>
      </p:sp>
      <p:pic>
        <p:nvPicPr>
          <p:cNvPr id="5" name="Picture 4" descr="Photo showing a caregiver taking a patient's temperature"/>
          <p:cNvPicPr>
            <a:picLocks noChangeAspect="1"/>
          </p:cNvPicPr>
          <p:nvPr>
            <p:custDataLst>
              <p:tags r:id="rId2"/>
            </p:custDataLst>
          </p:nvPr>
        </p:nvPicPr>
        <p:blipFill>
          <a:blip r:embed="rId5"/>
          <a:stretch>
            <a:fillRect/>
          </a:stretch>
        </p:blipFill>
        <p:spPr>
          <a:xfrm>
            <a:off x="8570249" y="2398692"/>
            <a:ext cx="3224652" cy="2920284"/>
          </a:xfrm>
          <a:prstGeom prst="rect">
            <a:avLst/>
          </a:prstGeom>
          <a:ln w="15875" cap="rnd">
            <a:solidFill>
              <a:schemeClr val="tx1"/>
            </a:solidFill>
          </a:ln>
          <a:effectLst>
            <a:outerShdw blurRad="50800" dist="50800" dir="5400000" algn="ctr" rotWithShape="0">
              <a:schemeClr val="tx1">
                <a:lumMod val="50000"/>
              </a:schemeClr>
            </a:outerShdw>
          </a:effectLst>
        </p:spPr>
      </p:pic>
      <p:sp>
        <p:nvSpPr>
          <p:cNvPr id="48132" name="Title 1"/>
          <p:cNvSpPr>
            <a:spLocks noGrp="1"/>
          </p:cNvSpPr>
          <p:nvPr>
            <p:ph type="title"/>
          </p:nvPr>
        </p:nvSpPr>
        <p:spPr bwMode="auto">
          <a:xfrm>
            <a:off x="1097280" y="891910"/>
            <a:ext cx="10058400" cy="9275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How to Recognize an Infection</a:t>
            </a:r>
          </a:p>
        </p:txBody>
      </p:sp>
    </p:spTree>
    <p:custDataLst>
      <p:tags r:id="rId1"/>
    </p:custDataLst>
    <p:extLst>
      <p:ext uri="{BB962C8B-B14F-4D97-AF65-F5344CB8AC3E}">
        <p14:creationId xmlns:p14="http://schemas.microsoft.com/office/powerpoint/2010/main" xmlns="" val="8976448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57" y="0"/>
            <a:ext cx="9447314" cy="6336405"/>
          </a:xfrm>
          <a:prstGeom prst="rect">
            <a:avLst/>
          </a:prstGeom>
        </p:spPr>
      </p:pic>
    </p:spTree>
    <p:extLst>
      <p:ext uri="{BB962C8B-B14F-4D97-AF65-F5344CB8AC3E}">
        <p14:creationId xmlns:p14="http://schemas.microsoft.com/office/powerpoint/2010/main" xmlns="" val="914558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Dialysis Catheter and its Need</a:t>
            </a:r>
            <a:endParaRPr lang="en-IN" b="1" dirty="0"/>
          </a:p>
        </p:txBody>
      </p:sp>
      <p:sp>
        <p:nvSpPr>
          <p:cNvPr id="3" name="Content Placeholder 2"/>
          <p:cNvSpPr>
            <a:spLocks noGrp="1"/>
          </p:cNvSpPr>
          <p:nvPr>
            <p:ph idx="1"/>
          </p:nvPr>
        </p:nvSpPr>
        <p:spPr>
          <a:xfrm>
            <a:off x="1097280" y="1941270"/>
            <a:ext cx="5999556" cy="4023360"/>
          </a:xfrm>
        </p:spPr>
        <p:txBody>
          <a:bodyPr>
            <a:normAutofit/>
          </a:bodyPr>
          <a:lstStyle/>
          <a:p>
            <a:pPr>
              <a:lnSpc>
                <a:spcPct val="150000"/>
              </a:lnSpc>
              <a:buFont typeface="Wingdings" panose="05000000000000000000" pitchFamily="2" charset="2"/>
              <a:buChar char="q"/>
            </a:pPr>
            <a:r>
              <a:rPr lang="en-IN" dirty="0"/>
              <a:t>For dialysis to work there must be a way of taking blood from </a:t>
            </a:r>
            <a:r>
              <a:rPr lang="en-IN" dirty="0" smtClean="0"/>
              <a:t>the body, pumping </a:t>
            </a:r>
            <a:r>
              <a:rPr lang="en-IN" dirty="0"/>
              <a:t>it into the kidney machine </a:t>
            </a:r>
            <a:r>
              <a:rPr lang="en-IN" dirty="0" smtClean="0"/>
              <a:t>&amp; then </a:t>
            </a:r>
            <a:r>
              <a:rPr lang="en-IN" dirty="0"/>
              <a:t>back </a:t>
            </a:r>
            <a:r>
              <a:rPr lang="en-IN" dirty="0" smtClean="0"/>
              <a:t>to the bloodstream</a:t>
            </a:r>
            <a:r>
              <a:rPr lang="en-IN" dirty="0"/>
              <a:t>.</a:t>
            </a:r>
          </a:p>
          <a:p>
            <a:pPr>
              <a:lnSpc>
                <a:spcPct val="150000"/>
              </a:lnSpc>
              <a:buFont typeface="Wingdings" panose="05000000000000000000" pitchFamily="2" charset="2"/>
              <a:buChar char="q"/>
            </a:pPr>
            <a:r>
              <a:rPr lang="en-IN" dirty="0"/>
              <a:t>A dialysis catheter (sometimes called a “line”) is one way of </a:t>
            </a:r>
            <a:r>
              <a:rPr lang="en-IN" dirty="0" smtClean="0"/>
              <a:t>doing this </a:t>
            </a:r>
            <a:r>
              <a:rPr lang="en-IN" dirty="0"/>
              <a:t>and it can be used more or less straight away</a:t>
            </a:r>
            <a:r>
              <a:rPr lang="en-IN" dirty="0" smtClean="0"/>
              <a:t>.</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03151" y="1950275"/>
            <a:ext cx="4533924" cy="4160953"/>
          </a:xfrm>
          <a:prstGeom prst="rect">
            <a:avLst/>
          </a:prstGeom>
        </p:spPr>
      </p:pic>
    </p:spTree>
    <p:extLst>
      <p:ext uri="{BB962C8B-B14F-4D97-AF65-F5344CB8AC3E}">
        <p14:creationId xmlns:p14="http://schemas.microsoft.com/office/powerpoint/2010/main" xmlns="" val="2106928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Types of Dialysis Catheter </a:t>
            </a:r>
            <a:endParaRPr lang="en-IN" b="1" dirty="0"/>
          </a:p>
        </p:txBody>
      </p:sp>
      <p:sp>
        <p:nvSpPr>
          <p:cNvPr id="3" name="Content Placeholder 2"/>
          <p:cNvSpPr>
            <a:spLocks noGrp="1"/>
          </p:cNvSpPr>
          <p:nvPr>
            <p:ph idx="1"/>
          </p:nvPr>
        </p:nvSpPr>
        <p:spPr>
          <a:xfrm>
            <a:off x="859810" y="1876322"/>
            <a:ext cx="6769290" cy="4023360"/>
          </a:xfrm>
        </p:spPr>
        <p:txBody>
          <a:bodyPr>
            <a:noAutofit/>
          </a:bodyPr>
          <a:lstStyle/>
          <a:p>
            <a:pPr algn="just">
              <a:lnSpc>
                <a:spcPct val="100000"/>
              </a:lnSpc>
            </a:pPr>
            <a:r>
              <a:rPr lang="en-IN" sz="2200" dirty="0" smtClean="0"/>
              <a:t>In  a patient receiving haemodialysis, the </a:t>
            </a:r>
            <a:r>
              <a:rPr lang="en-IN" sz="2200" dirty="0"/>
              <a:t>access is one of the following:</a:t>
            </a:r>
          </a:p>
          <a:p>
            <a:pPr algn="just">
              <a:lnSpc>
                <a:spcPct val="100000"/>
              </a:lnSpc>
              <a:buFont typeface="Wingdings" panose="05000000000000000000" pitchFamily="2" charset="2"/>
              <a:buChar char="q"/>
            </a:pPr>
            <a:r>
              <a:rPr lang="en-IN" sz="2200" dirty="0" smtClean="0"/>
              <a:t>An </a:t>
            </a:r>
            <a:r>
              <a:rPr lang="en-IN" sz="2200" dirty="0"/>
              <a:t>AV fistula made by joining an artery and vein in your arm</a:t>
            </a:r>
          </a:p>
          <a:p>
            <a:pPr algn="just">
              <a:lnSpc>
                <a:spcPct val="100000"/>
              </a:lnSpc>
              <a:buFont typeface="Wingdings" panose="05000000000000000000" pitchFamily="2" charset="2"/>
              <a:buChar char="q"/>
            </a:pPr>
            <a:r>
              <a:rPr lang="en-IN" sz="2200" dirty="0" smtClean="0"/>
              <a:t>An </a:t>
            </a:r>
            <a:r>
              <a:rPr lang="en-IN" sz="2200" dirty="0"/>
              <a:t>AV graft made by using a soft tube to join an artery and vein in your arm</a:t>
            </a:r>
          </a:p>
          <a:p>
            <a:pPr algn="just">
              <a:lnSpc>
                <a:spcPct val="100000"/>
              </a:lnSpc>
              <a:buFont typeface="Wingdings" panose="05000000000000000000" pitchFamily="2" charset="2"/>
              <a:buChar char="q"/>
            </a:pPr>
            <a:r>
              <a:rPr lang="en-IN" sz="2200" dirty="0" smtClean="0"/>
              <a:t>A </a:t>
            </a:r>
            <a:r>
              <a:rPr lang="en-IN" sz="2200" dirty="0"/>
              <a:t>catheter, a soft tube that is placed in a large vein, usually in your neck</a:t>
            </a:r>
          </a:p>
        </p:txBody>
      </p:sp>
      <p:pic>
        <p:nvPicPr>
          <p:cNvPr id="4" name="Picture 3"/>
          <p:cNvPicPr>
            <a:picLocks noChangeAspect="1"/>
          </p:cNvPicPr>
          <p:nvPr/>
        </p:nvPicPr>
        <p:blipFill>
          <a:blip r:embed="rId2" cstate="print"/>
          <a:stretch>
            <a:fillRect/>
          </a:stretch>
        </p:blipFill>
        <p:spPr>
          <a:xfrm>
            <a:off x="7705864" y="1876322"/>
            <a:ext cx="2169993" cy="162749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607" t="1996" r="-607" b="37834"/>
          <a:stretch/>
        </p:blipFill>
        <p:spPr>
          <a:xfrm>
            <a:off x="9849765" y="1977752"/>
            <a:ext cx="2342236" cy="2143871"/>
          </a:xfrm>
          <a:prstGeom prst="rect">
            <a:avLst/>
          </a:prstGeom>
        </p:spPr>
      </p:pic>
      <p:pic>
        <p:nvPicPr>
          <p:cNvPr id="9" name="Picture 8"/>
          <p:cNvPicPr>
            <a:picLocks noChangeAspect="1"/>
          </p:cNvPicPr>
          <p:nvPr/>
        </p:nvPicPr>
        <p:blipFill rotWithShape="1">
          <a:blip r:embed="rId4"/>
          <a:srcRect l="-392" r="-1"/>
          <a:stretch/>
        </p:blipFill>
        <p:spPr>
          <a:xfrm>
            <a:off x="7891313" y="3985143"/>
            <a:ext cx="4053384" cy="2315716"/>
          </a:xfrm>
          <a:prstGeom prst="rect">
            <a:avLst/>
          </a:prstGeom>
        </p:spPr>
      </p:pic>
    </p:spTree>
    <p:extLst>
      <p:ext uri="{BB962C8B-B14F-4D97-AF65-F5344CB8AC3E}">
        <p14:creationId xmlns:p14="http://schemas.microsoft.com/office/powerpoint/2010/main" xmlns="" val="24071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b="1" dirty="0" smtClean="0"/>
              <a:t>Risks Associated with Poor Cannulation &amp; Improper Care of Fistula </a:t>
            </a:r>
            <a:endParaRPr lang="en-IN" sz="4000" b="1" dirty="0"/>
          </a:p>
        </p:txBody>
      </p:sp>
      <p:sp>
        <p:nvSpPr>
          <p:cNvPr id="3" name="Content Placeholder 2"/>
          <p:cNvSpPr>
            <a:spLocks noGrp="1"/>
          </p:cNvSpPr>
          <p:nvPr>
            <p:ph idx="1"/>
          </p:nvPr>
        </p:nvSpPr>
        <p:spPr>
          <a:xfrm>
            <a:off x="1228300" y="2009509"/>
            <a:ext cx="8693624" cy="4023360"/>
          </a:xfrm>
        </p:spPr>
        <p:txBody>
          <a:bodyPr>
            <a:normAutofit/>
          </a:bodyPr>
          <a:lstStyle/>
          <a:p>
            <a:pPr marL="0" indent="0" algn="just">
              <a:buNone/>
            </a:pPr>
            <a:r>
              <a:rPr lang="en-IN" dirty="0" smtClean="0"/>
              <a:t>Access survival depends on quality of needle puncture. </a:t>
            </a:r>
          </a:p>
          <a:p>
            <a:pPr algn="just">
              <a:buFont typeface="Wingdings" panose="05000000000000000000" pitchFamily="2" charset="2"/>
              <a:buChar char="q"/>
            </a:pPr>
            <a:r>
              <a:rPr lang="en-IN" dirty="0" smtClean="0"/>
              <a:t>Error in sticking of needles can shorten survival of the access &amp; the patient.</a:t>
            </a:r>
          </a:p>
          <a:p>
            <a:pPr algn="just">
              <a:buFont typeface="Wingdings" panose="05000000000000000000" pitchFamily="2" charset="2"/>
              <a:buChar char="q"/>
            </a:pPr>
            <a:r>
              <a:rPr lang="en-IN" dirty="0" smtClean="0"/>
              <a:t>Loss of the fistula</a:t>
            </a:r>
          </a:p>
          <a:p>
            <a:pPr algn="just">
              <a:buFont typeface="Wingdings" panose="05000000000000000000" pitchFamily="2" charset="2"/>
              <a:buChar char="q"/>
            </a:pPr>
            <a:r>
              <a:rPr lang="en-IN" dirty="0" smtClean="0"/>
              <a:t>Further hospitalization</a:t>
            </a:r>
          </a:p>
          <a:p>
            <a:pPr algn="just">
              <a:buFont typeface="Wingdings" panose="05000000000000000000" pitchFamily="2" charset="2"/>
              <a:buChar char="q"/>
            </a:pPr>
            <a:r>
              <a:rPr lang="en-IN" dirty="0" smtClean="0"/>
              <a:t>Creation of temporary access measures</a:t>
            </a:r>
          </a:p>
          <a:p>
            <a:pPr algn="just">
              <a:buFont typeface="Wingdings" panose="05000000000000000000" pitchFamily="2" charset="2"/>
              <a:buChar char="q"/>
            </a:pPr>
            <a:r>
              <a:rPr lang="en-IN" dirty="0" smtClean="0"/>
              <a:t>Inconvenience</a:t>
            </a:r>
          </a:p>
          <a:p>
            <a:pPr algn="just">
              <a:buFont typeface="Wingdings" panose="05000000000000000000" pitchFamily="2" charset="2"/>
              <a:buChar char="q"/>
            </a:pPr>
            <a:r>
              <a:rPr lang="en-IN" dirty="0" smtClean="0"/>
              <a:t>Disrupt of regular treatment regimen</a:t>
            </a:r>
          </a:p>
          <a:p>
            <a:pPr algn="just">
              <a:buFont typeface="Wingdings" panose="05000000000000000000" pitchFamily="2" charset="2"/>
              <a:buChar char="q"/>
            </a:pPr>
            <a:r>
              <a:rPr lang="en-IN" dirty="0" smtClean="0"/>
              <a:t>Higher treatment costs</a:t>
            </a:r>
          </a:p>
        </p:txBody>
      </p:sp>
    </p:spTree>
    <p:extLst>
      <p:ext uri="{BB962C8B-B14F-4D97-AF65-F5344CB8AC3E}">
        <p14:creationId xmlns:p14="http://schemas.microsoft.com/office/powerpoint/2010/main" xmlns="" val="1490869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Check AVF &amp; AVG</a:t>
            </a:r>
            <a:endParaRPr lang="en-IN" b="1" dirty="0"/>
          </a:p>
        </p:txBody>
      </p:sp>
      <p:sp>
        <p:nvSpPr>
          <p:cNvPr id="3" name="Content Placeholder 2"/>
          <p:cNvSpPr>
            <a:spLocks noGrp="1"/>
          </p:cNvSpPr>
          <p:nvPr>
            <p:ph idx="1"/>
          </p:nvPr>
        </p:nvSpPr>
        <p:spPr>
          <a:xfrm>
            <a:off x="1097280" y="2036805"/>
            <a:ext cx="8237789" cy="4023360"/>
          </a:xfrm>
        </p:spPr>
        <p:txBody>
          <a:bodyPr>
            <a:normAutofit/>
          </a:bodyPr>
          <a:lstStyle/>
          <a:p>
            <a:pPr algn="just">
              <a:lnSpc>
                <a:spcPct val="150000"/>
              </a:lnSpc>
              <a:buFont typeface="Wingdings" panose="05000000000000000000" pitchFamily="2" charset="2"/>
              <a:buChar char="q"/>
            </a:pPr>
            <a:r>
              <a:rPr lang="en-IN" sz="2800" u="sng" dirty="0" smtClean="0"/>
              <a:t>Thrill</a:t>
            </a:r>
            <a:r>
              <a:rPr lang="en-IN" sz="2800" dirty="0" smtClean="0"/>
              <a:t>: is a bussing pulsation or rushing sensation you feel it when you check for the blood flow along the access </a:t>
            </a:r>
          </a:p>
          <a:p>
            <a:pPr algn="just">
              <a:lnSpc>
                <a:spcPct val="150000"/>
              </a:lnSpc>
              <a:buFont typeface="Wingdings" panose="05000000000000000000" pitchFamily="2" charset="2"/>
              <a:buChar char="q"/>
            </a:pPr>
            <a:r>
              <a:rPr lang="en-IN" sz="2800" u="sng" dirty="0" smtClean="0"/>
              <a:t>Bruit</a:t>
            </a:r>
            <a:r>
              <a:rPr lang="en-IN" sz="2800" dirty="0" smtClean="0"/>
              <a:t>: is the whooshing noise you here it by the stethoscope along the access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51866"/>
          <a:stretch/>
        </p:blipFill>
        <p:spPr>
          <a:xfrm>
            <a:off x="9580728" y="1968488"/>
            <a:ext cx="2047162" cy="2153092"/>
          </a:xfrm>
          <a:prstGeom prst="rect">
            <a:avLst/>
          </a:prstGeom>
        </p:spPr>
      </p:pic>
    </p:spTree>
    <p:extLst>
      <p:ext uri="{BB962C8B-B14F-4D97-AF65-F5344CB8AC3E}">
        <p14:creationId xmlns:p14="http://schemas.microsoft.com/office/powerpoint/2010/main" xmlns="" val="351375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Physical Assessment </a:t>
            </a:r>
            <a:endParaRPr lang="en-IN" b="1" dirty="0"/>
          </a:p>
        </p:txBody>
      </p:sp>
      <p:sp>
        <p:nvSpPr>
          <p:cNvPr id="3" name="Content Placeholder 2"/>
          <p:cNvSpPr>
            <a:spLocks noGrp="1"/>
          </p:cNvSpPr>
          <p:nvPr>
            <p:ph idx="1"/>
          </p:nvPr>
        </p:nvSpPr>
        <p:spPr>
          <a:xfrm>
            <a:off x="1364785" y="1777494"/>
            <a:ext cx="8911987" cy="4023360"/>
          </a:xfrm>
        </p:spPr>
        <p:txBody>
          <a:bodyPr>
            <a:noAutofit/>
          </a:bodyPr>
          <a:lstStyle/>
          <a:p>
            <a:pPr algn="just">
              <a:buFont typeface="Wingdings" panose="05000000000000000000" pitchFamily="2" charset="2"/>
              <a:buChar char="q"/>
            </a:pPr>
            <a:r>
              <a:rPr lang="en-IN" sz="2400" dirty="0" smtClean="0"/>
              <a:t>Assess AVF before every cannulation</a:t>
            </a:r>
          </a:p>
          <a:p>
            <a:pPr algn="just">
              <a:buFont typeface="Wingdings" panose="05000000000000000000" pitchFamily="2" charset="2"/>
              <a:buChar char="q"/>
            </a:pPr>
            <a:r>
              <a:rPr lang="en-IN" sz="2400" dirty="0" smtClean="0"/>
              <a:t>Compare arms for changes in skin colour, circulation, integrity</a:t>
            </a:r>
          </a:p>
          <a:p>
            <a:pPr algn="just">
              <a:buFont typeface="Wingdings" panose="05000000000000000000" pitchFamily="2" charset="2"/>
              <a:buChar char="q"/>
            </a:pPr>
            <a:r>
              <a:rPr lang="en-IN" sz="2400" dirty="0" smtClean="0"/>
              <a:t>Inspect</a:t>
            </a:r>
          </a:p>
          <a:p>
            <a:pPr lvl="1" algn="just">
              <a:buFont typeface="Wingdings" panose="05000000000000000000" pitchFamily="2" charset="2"/>
              <a:buChar char="v"/>
            </a:pPr>
            <a:r>
              <a:rPr lang="en-IN" sz="2000" dirty="0" smtClean="0"/>
              <a:t>Access extremity for central or outflow vein stenosis </a:t>
            </a:r>
          </a:p>
          <a:p>
            <a:pPr lvl="1" algn="just">
              <a:buFont typeface="Wingdings" panose="05000000000000000000" pitchFamily="2" charset="2"/>
              <a:buChar char="v"/>
            </a:pPr>
            <a:r>
              <a:rPr lang="en-IN" sz="2000" dirty="0" smtClean="0"/>
              <a:t>Distal areas of extremity for steal syndrome</a:t>
            </a:r>
          </a:p>
          <a:p>
            <a:pPr lvl="1" algn="just">
              <a:buFont typeface="Wingdings" panose="05000000000000000000" pitchFamily="2" charset="2"/>
              <a:buChar char="v"/>
            </a:pPr>
            <a:r>
              <a:rPr lang="en-IN" sz="2000" dirty="0" smtClean="0"/>
              <a:t>Access for vessel size, cannulation areas , infection and aneurysms</a:t>
            </a:r>
          </a:p>
          <a:p>
            <a:pPr algn="just">
              <a:buFont typeface="Wingdings" panose="05000000000000000000" pitchFamily="2" charset="2"/>
              <a:buChar char="q"/>
            </a:pPr>
            <a:r>
              <a:rPr lang="en-IN" sz="2400" dirty="0" err="1" smtClean="0"/>
              <a:t>Plapate</a:t>
            </a:r>
            <a:endParaRPr lang="en-IN" sz="2400" dirty="0" smtClean="0"/>
          </a:p>
          <a:p>
            <a:pPr lvl="1" algn="just">
              <a:buFont typeface="Wingdings" panose="05000000000000000000" pitchFamily="2" charset="2"/>
              <a:buChar char="v"/>
            </a:pPr>
            <a:r>
              <a:rPr lang="en-IN" sz="2000" dirty="0" smtClean="0"/>
              <a:t>Temperature change may mean infection or stenosis </a:t>
            </a:r>
          </a:p>
          <a:p>
            <a:pPr lvl="1" algn="just">
              <a:buFont typeface="Wingdings" panose="05000000000000000000" pitchFamily="2" charset="2"/>
              <a:buChar char="v"/>
            </a:pPr>
            <a:r>
              <a:rPr lang="en-IN" sz="2000" dirty="0" smtClean="0"/>
              <a:t>Change in thrill may mean stenosis </a:t>
            </a:r>
          </a:p>
          <a:p>
            <a:pPr algn="just">
              <a:buFont typeface="Wingdings" panose="05000000000000000000" pitchFamily="2" charset="2"/>
              <a:buChar char="q"/>
            </a:pPr>
            <a:r>
              <a:rPr lang="en-IN" sz="2400" dirty="0" smtClean="0"/>
              <a:t>Auscultate </a:t>
            </a:r>
          </a:p>
          <a:p>
            <a:pPr lvl="1" algn="just">
              <a:buFont typeface="Wingdings" panose="05000000000000000000" pitchFamily="2" charset="2"/>
              <a:buChar char="v"/>
            </a:pPr>
            <a:r>
              <a:rPr lang="en-IN" sz="2000" dirty="0" smtClean="0"/>
              <a:t>Listen to entire access for changes in bruit that indicate stenosis </a:t>
            </a:r>
          </a:p>
          <a:p>
            <a:pPr lvl="1" algn="just">
              <a:buFont typeface="Wingdings" panose="05000000000000000000" pitchFamily="2" charset="2"/>
              <a:buChar char="q"/>
            </a:pPr>
            <a:endParaRPr lang="en-IN" sz="2000" dirty="0" smtClean="0"/>
          </a:p>
        </p:txBody>
      </p:sp>
    </p:spTree>
    <p:extLst>
      <p:ext uri="{BB962C8B-B14F-4D97-AF65-F5344CB8AC3E}">
        <p14:creationId xmlns:p14="http://schemas.microsoft.com/office/powerpoint/2010/main" xmlns="" val="394403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097280" y="994949"/>
            <a:ext cx="10058400" cy="109143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eaLnBrk="1" hangingPunct="1"/>
            <a:r>
              <a:rPr lang="en-US" altLang="en-US" sz="4000" b="1" dirty="0"/>
              <a:t>Specific Infection Control </a:t>
            </a:r>
            <a:r>
              <a:rPr lang="en-US" altLang="en-US" sz="4000" b="1" dirty="0" smtClean="0"/>
              <a:t>Precautions</a:t>
            </a:r>
            <a:br>
              <a:rPr lang="en-US" altLang="en-US" sz="4000" b="1" dirty="0" smtClean="0"/>
            </a:br>
            <a:endParaRPr lang="en-US" altLang="en-US" sz="4000" b="1" dirty="0"/>
          </a:p>
        </p:txBody>
      </p:sp>
      <p:sp>
        <p:nvSpPr>
          <p:cNvPr id="24579" name="Content Placeholder 2"/>
          <p:cNvSpPr>
            <a:spLocks noGrp="1"/>
          </p:cNvSpPr>
          <p:nvPr>
            <p:ph idx="1"/>
          </p:nvPr>
        </p:nvSpPr>
        <p:spPr bwMode="auto">
          <a:xfrm>
            <a:off x="1097279" y="1973688"/>
            <a:ext cx="9682337" cy="3474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 typeface="Wingdings" panose="05000000000000000000" pitchFamily="2" charset="2"/>
              <a:buChar char="q"/>
            </a:pPr>
            <a:r>
              <a:rPr lang="en-US" altLang="en-US" sz="2400" dirty="0"/>
              <a:t>Wear gloves and other personal protective equipment (PPE) for all patient care</a:t>
            </a:r>
          </a:p>
          <a:p>
            <a:pPr eaLnBrk="1" hangingPunct="1">
              <a:buFont typeface="Wingdings" panose="05000000000000000000" pitchFamily="2" charset="2"/>
              <a:buChar char="q"/>
            </a:pPr>
            <a:r>
              <a:rPr lang="en-US" altLang="en-US" sz="2400" dirty="0"/>
              <a:t>Promote vascular access safety</a:t>
            </a:r>
          </a:p>
          <a:p>
            <a:pPr eaLnBrk="1" hangingPunct="1">
              <a:buFont typeface="Wingdings" panose="05000000000000000000" pitchFamily="2" charset="2"/>
              <a:buChar char="q"/>
            </a:pPr>
            <a:r>
              <a:rPr lang="en-US" altLang="en-US" sz="2400" dirty="0"/>
              <a:t>Separate clean areas from contaminated areas</a:t>
            </a:r>
          </a:p>
          <a:p>
            <a:pPr eaLnBrk="1" hangingPunct="1">
              <a:buFont typeface="Wingdings" panose="05000000000000000000" pitchFamily="2" charset="2"/>
              <a:buChar char="q"/>
            </a:pPr>
            <a:r>
              <a:rPr lang="en-US" altLang="en-US" sz="2400" dirty="0"/>
              <a:t>Use medication vials safely</a:t>
            </a:r>
          </a:p>
          <a:p>
            <a:pPr eaLnBrk="1" hangingPunct="1">
              <a:buFont typeface="Wingdings" panose="05000000000000000000" pitchFamily="2" charset="2"/>
              <a:buChar char="q"/>
            </a:pPr>
            <a:r>
              <a:rPr lang="en-US" altLang="en-US" sz="2400" dirty="0"/>
              <a:t>Clean and disinfect the dialysis station between patients</a:t>
            </a:r>
          </a:p>
          <a:p>
            <a:pPr eaLnBrk="1" hangingPunct="1">
              <a:buFont typeface="Wingdings" panose="05000000000000000000" pitchFamily="2" charset="2"/>
              <a:buChar char="q"/>
            </a:pPr>
            <a:r>
              <a:rPr lang="en-US" altLang="en-US" sz="2400" dirty="0"/>
              <a:t>Perform safe handling of dialyzers</a:t>
            </a:r>
          </a:p>
        </p:txBody>
      </p:sp>
    </p:spTree>
    <p:custDataLst>
      <p:tags r:id="rId1"/>
    </p:custDataLst>
    <p:extLst>
      <p:ext uri="{BB962C8B-B14F-4D97-AF65-F5344CB8AC3E}">
        <p14:creationId xmlns:p14="http://schemas.microsoft.com/office/powerpoint/2010/main" xmlns="" val="34002855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hoto of hands with latex gloves."/>
          <p:cNvPicPr>
            <a:picLocks noChangeAspect="1"/>
          </p:cNvPicPr>
          <p:nvPr>
            <p:custDataLst>
              <p:tags r:id="rId2"/>
            </p:custDataLst>
          </p:nvPr>
        </p:nvPicPr>
        <p:blipFill>
          <a:blip r:embed="rId5"/>
          <a:stretch>
            <a:fillRect/>
          </a:stretch>
        </p:blipFill>
        <p:spPr>
          <a:xfrm>
            <a:off x="8495463" y="2389647"/>
            <a:ext cx="3430673" cy="2304472"/>
          </a:xfrm>
          <a:prstGeom prst="rect">
            <a:avLst/>
          </a:prstGeom>
          <a:ln w="15875" cap="rnd">
            <a:solidFill>
              <a:schemeClr val="tx1"/>
            </a:solidFill>
          </a:ln>
          <a:effectLst>
            <a:outerShdw blurRad="50800" dist="50800" dir="5400000" algn="ctr" rotWithShape="0">
              <a:schemeClr val="tx1">
                <a:lumMod val="50000"/>
              </a:schemeClr>
            </a:outerShdw>
          </a:effectLst>
        </p:spPr>
      </p:pic>
      <p:sp>
        <p:nvSpPr>
          <p:cNvPr id="25603" name="Title 1"/>
          <p:cNvSpPr>
            <a:spLocks noGrp="1"/>
          </p:cNvSpPr>
          <p:nvPr>
            <p:ph type="title"/>
          </p:nvPr>
        </p:nvSpPr>
        <p:spPr bwMode="auto">
          <a:xfrm>
            <a:off x="1097280" y="801761"/>
            <a:ext cx="10058400" cy="9240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r>
              <a:rPr lang="en-US" altLang="en-US" sz="4000" b="1" dirty="0"/>
              <a:t>Wear Gloves During Patient </a:t>
            </a:r>
            <a:r>
              <a:rPr lang="en-US" altLang="en-US" sz="4000" b="1" dirty="0" smtClean="0"/>
              <a:t>Care</a:t>
            </a:r>
            <a:endParaRPr lang="en-US" altLang="en-US" sz="2800" b="1" i="1" dirty="0"/>
          </a:p>
        </p:txBody>
      </p:sp>
      <p:sp>
        <p:nvSpPr>
          <p:cNvPr id="25604" name="Content Placeholder 2"/>
          <p:cNvSpPr>
            <a:spLocks noGrp="1"/>
          </p:cNvSpPr>
          <p:nvPr>
            <p:ph idx="1"/>
          </p:nvPr>
        </p:nvSpPr>
        <p:spPr bwMode="auto">
          <a:xfrm>
            <a:off x="631065" y="1828800"/>
            <a:ext cx="7864397" cy="441745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p>
            <a:pPr algn="just" eaLnBrk="1" hangingPunct="1">
              <a:lnSpc>
                <a:spcPct val="170000"/>
              </a:lnSpc>
              <a:buFont typeface="Wingdings" panose="05000000000000000000" pitchFamily="2" charset="2"/>
              <a:buChar char="q"/>
            </a:pPr>
            <a:r>
              <a:rPr lang="en-US" altLang="en-US" sz="2400" dirty="0"/>
              <a:t>Wear disposable </a:t>
            </a:r>
            <a:r>
              <a:rPr lang="en-US" altLang="en-US" sz="2400" b="1" dirty="0"/>
              <a:t>gloves</a:t>
            </a:r>
            <a:r>
              <a:rPr lang="en-US" altLang="en-US" sz="2400" dirty="0"/>
              <a:t> when caring for the patient or touching equipment at the dialysis station</a:t>
            </a:r>
          </a:p>
          <a:p>
            <a:pPr algn="just" eaLnBrk="1" hangingPunct="1">
              <a:lnSpc>
                <a:spcPct val="170000"/>
              </a:lnSpc>
              <a:buFont typeface="Wingdings" panose="05000000000000000000" pitchFamily="2" charset="2"/>
              <a:buChar char="q"/>
            </a:pPr>
            <a:r>
              <a:rPr lang="en-US" altLang="en-US" sz="2400" dirty="0"/>
              <a:t>Wear gloves when cleaning surfaces in the environment or medical equipment</a:t>
            </a:r>
          </a:p>
          <a:p>
            <a:pPr algn="just" eaLnBrk="1" hangingPunct="1">
              <a:lnSpc>
                <a:spcPct val="170000"/>
              </a:lnSpc>
              <a:buFont typeface="Wingdings" panose="05000000000000000000" pitchFamily="2" charset="2"/>
              <a:buChar char="q"/>
            </a:pPr>
            <a:r>
              <a:rPr lang="en-US" altLang="en-US" sz="2400" dirty="0"/>
              <a:t>Remember to remove gloves and </a:t>
            </a:r>
            <a:r>
              <a:rPr lang="en-US" altLang="en-US" sz="2400" b="1" dirty="0"/>
              <a:t>perform hand hygiene </a:t>
            </a:r>
            <a:r>
              <a:rPr lang="en-US" altLang="en-US" sz="2400" dirty="0"/>
              <a:t>between each patient or station, and if moving from a contaminated to clean area of the same patient or within the same dialysis station</a:t>
            </a:r>
          </a:p>
          <a:p>
            <a:pPr algn="just" eaLnBrk="1" hangingPunct="1">
              <a:lnSpc>
                <a:spcPct val="170000"/>
              </a:lnSpc>
              <a:buFont typeface="Wingdings" panose="05000000000000000000" pitchFamily="2" charset="2"/>
              <a:buChar char="q"/>
            </a:pPr>
            <a:endParaRPr lang="en-US" altLang="en-US" sz="2400" dirty="0"/>
          </a:p>
        </p:txBody>
      </p:sp>
    </p:spTree>
    <p:custDataLst>
      <p:tags r:id="rId1"/>
    </p:custDataLst>
    <p:extLst>
      <p:ext uri="{BB962C8B-B14F-4D97-AF65-F5344CB8AC3E}">
        <p14:creationId xmlns:p14="http://schemas.microsoft.com/office/powerpoint/2010/main" xmlns="" val="162971213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eb00621c-a990-4e57-837f-1e1474dbe774"/>
  <p:tag name="AUDIO_IMPORT" val="M:\G_Drive\635317-00-000-000 Com IC Health Settings\Articulate Course\Sound\MP3\slide 23.mp3"/>
  <p:tag name="AUDIO_ID" val="265"/>
  <p:tag name="ELAPSEDTIME" val="33.863"/>
  <p:tag name="ARTICULATE_TITLE_TAG" val="Specific Infection Control Precautions for Hemodialysis Healthcare Workers"/>
  <p:tag name="ARTICULATE_SLIDE_PAUSE" val="1"/>
  <p:tag name="ARTICULATE_NAV_LEVEL" val="1"/>
  <p:tag name="ARTICULATE_PLAYLIST_ID" val="-1"/>
  <p:tag name="ARTICULATE_LOCK_SLIDE" val="0"/>
  <p:tag name="ARTICULATE_SLIDE_NAV"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7eb93739-d8c6-4ae4-bf8b-bcd5e434e4f9"/>
  <p:tag name="AUDIO_IMPORT" val="M:\G_Drive\635317-00-000-000 Com IC Health Settings\Articulate Course\Sound\MP3\slide 29.mp3"/>
  <p:tag name="AUDIO_ID" val="333"/>
  <p:tag name="ELAPSEDTIME" val="50.196"/>
  <p:tag name="ARTICULATE_TITLE_TAG" val="Basic Steps in Catheter Care: Disconnection"/>
  <p:tag name="ARTICULATE_SLIDE_PAUSE" val="1"/>
  <p:tag name="ARTICULATE_NAV_LEVEL" val="1"/>
  <p:tag name="ARTICULATE_PLAYLIST_ID" val="-1"/>
  <p:tag name="ARTICULATE_LOCK_SLIDE" val="0"/>
  <p:tag name="ARTICULATE_SLIDE_NAV" val="29"/>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65d99179-6502-4a4b-bcca-9eef8bac5d2a"/>
  <p:tag name="AUDIO_IMPORT" val="C:\Users\sound.booth.ICF-HQ\Desktop\slide 30.mp3"/>
  <p:tag name="AUDIO_ID" val="337"/>
  <p:tag name="ELAPSEDTIME" val="40.655"/>
  <p:tag name="ARTICULATE_SLIDE_PAUSE" val="1"/>
  <p:tag name="ARTICULATE_NAV_LEVEL" val="1"/>
  <p:tag name="ARTICULATE_PLAYLIST_ID" val="-1"/>
  <p:tag name="ARTICULATE_LOCK_SLIDE" val="0"/>
  <p:tag name="ARTICULATE_SLIDE_NAV" val="30"/>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b8e075ee-815a-494f-9c16-429f936245d9"/>
  <p:tag name="AUDIO_IMPORT" val="M:\G_Drive\635317-00-000-000 Com IC Health Settings\Articulate Course\Sound\MP3\slide 31.mp3"/>
  <p:tag name="AUDIO_ID" val="302"/>
  <p:tag name="ELAPSEDTIME" val="51.985"/>
  <p:tag name="ARTICULATE_SLIDE_PAUSE" val="1"/>
  <p:tag name="ARTICULATE_NAV_LEVEL" val="1"/>
  <p:tag name="ARTICULATE_PLAYLIST_ID" val="-1"/>
  <p:tag name="ARTICULATE_LOCK_SLIDE" val="0"/>
  <p:tag name="ARTICULATE_SLIDE_NAV" val="3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53ead679-bbc0-4960-bec7-96102a721c85"/>
  <p:tag name="AUDIO_IMPORT" val="M:\G_Drive\635317-00-000-000 Com IC Health Settings\Articulate Course\Sound\MP3\slide 32.mp3"/>
  <p:tag name="AUDIO_ID" val="272"/>
  <p:tag name="ELAPSEDTIME" val="39.37"/>
  <p:tag name="ARTICULATE_SLIDE_PAUSE" val="1"/>
  <p:tag name="ARTICULATE_NAV_LEVEL" val="1"/>
  <p:tag name="ARTICULATE_PLAYLIST_ID" val="-1"/>
  <p:tag name="ARTICULATE_LOCK_SLIDE" val="0"/>
  <p:tag name="ARTICULATE_SLIDE_NAV" val="32"/>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c22b7ff8-9e2c-4624-b454-8e56c557c5ab"/>
  <p:tag name="AUDIO_IMPORT" val="M:\G_Drive\635317-00-000-000 Com IC Health Settings\Articulate Course\Sound\MP3\slide 33.mp3"/>
  <p:tag name="AUDIO_ID" val="274"/>
  <p:tag name="ELAPSEDTIME" val="55.685"/>
  <p:tag name="ARTICULATE_SLIDE_PAUSE" val="1"/>
  <p:tag name="ARTICULATE_NAV_LEVEL" val="1"/>
  <p:tag name="ARTICULATE_PLAYLIST_ID" val="-1"/>
  <p:tag name="ARTICULATE_LOCK_SLIDE" val="0"/>
  <p:tag name="ARTICULATE_SLIDE_NAV" val="33"/>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cce2a932-7959-4604-9aab-ea9cdec0b5e6"/>
  <p:tag name="AUDIO_IMPORT" val="M:\G_Drive\635317-00-000-000 Com IC Health Settings\Articulate Course\Sound\MP3\slide 24.mp3"/>
  <p:tag name="AUDIO_ID" val="319"/>
  <p:tag name="ELAPSEDTIME" val="54.679"/>
  <p:tag name="ARTICULATE_SLIDE_PAUSE" val="1"/>
  <p:tag name="ARTICULATE_NAV_LEVEL" val="1"/>
  <p:tag name="ARTICULATE_PLAYLIST_ID" val="-1"/>
  <p:tag name="ARTICULATE_LOCK_SLIDE" val="0"/>
  <p:tag name="ARTICULATE_SLIDE_NAV" val="24"/>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1cbe7b44-ee56-409c-83a8-1b9322c55519"/>
  <p:tag name="AUDIO_IMPORT" val="M:\G_Drive\635317-00-000-000 Com IC Health Settings\Articulate Course\Sound\MP3\slide 35.mp3"/>
  <p:tag name="AUDIO_ID" val="282"/>
  <p:tag name="ELAPSEDTIME" val="59.23"/>
  <p:tag name="ARTICULATE_TITLE_TAG" val="Cleaning and Disinfecting the Dialysis Station"/>
  <p:tag name="ARTICULATE_SLIDE_PAUSE" val="1"/>
  <p:tag name="ARTICULATE_NAV_LEVEL" val="1"/>
  <p:tag name="ARTICULATE_PLAYLIST_ID" val="-1"/>
  <p:tag name="ARTICULATE_LOCK_SLIDE" val="0"/>
  <p:tag name="ARTICULATE_SLIDE_NAV" val="35"/>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1b34ddc2-9b49-4985-ab6c-4e7a825acf7a"/>
  <p:tag name="AUDIO_IMPORT" val="M:\G_Drive\635317-00-000-000 Com IC Health Settings\Articulate Course\Sound\MP3\slide 36.mp3"/>
  <p:tag name="AUDIO_ID" val="278"/>
  <p:tag name="ELAPSEDTIME" val="58.161"/>
  <p:tag name="ARTICULATE_SLIDE_PAUSE" val="1"/>
  <p:tag name="ARTICULATE_NAV_LEVEL" val="1"/>
  <p:tag name="ARTICULATE_PLAYLIST_ID" val="-1"/>
  <p:tag name="ARTICULATE_LOCK_SLIDE" val="0"/>
  <p:tag name="ARTICULATE_SLIDE_NAV" val="36"/>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6700c201-5fb5-497b-81da-9b25d1468abd"/>
  <p:tag name="AUDIO_IMPORT" val="M:\G_Drive\635317-00-000-000 Com IC Health Settings\Articulate Course\Sound\MP3\slide 37.mp3"/>
  <p:tag name="AUDIO_ID" val="304"/>
  <p:tag name="ELAPSEDTIME" val="39.302"/>
  <p:tag name="ARTICULATE_TITLE_TAG" val="Safe Handling of Dialyzers and Blood Tubing"/>
  <p:tag name="ARTICULATE_SLIDE_PAUSE" val="1"/>
  <p:tag name="ARTICULATE_NAV_LEVEL" val="1"/>
  <p:tag name="ARTICULATE_PLAYLIST_ID" val="-1"/>
  <p:tag name="ARTICULATE_LOCK_SLIDE" val="0"/>
  <p:tag name="ARTICULATE_SLIDE_NAV" val="37"/>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d6ddcc90-3340-46c6-9fa1-762c6c9dc83c"/>
  <p:tag name="AUDIO_IMPORT" val="C:\Users\sound.booth.ICF-HQ\Desktop\slide 46.mp3"/>
  <p:tag name="AUDIO_ID" val="296"/>
  <p:tag name="ELAPSEDTIME" val="28.38"/>
  <p:tag name="ARTICULATE_SLIDE_PAUSE" val="1"/>
  <p:tag name="ARTICULATE_NAV_LEVEL" val="1"/>
  <p:tag name="ARTICULATE_PLAYLIST_ID" val="-1"/>
  <p:tag name="ARTICULATE_LOCK_SLIDE" val="0"/>
  <p:tag name="ARTICULATE_SLIDE_NAV" val="46"/>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e9be529-9e9d-4ce2-89b1-32f98d3cb552"/>
  <p:tag name="AUDIO_IMPORT" val="M:\G_Drive\635317-00-000-000 Com IC Health Settings\Articulate Course\Sound\MP3\slide 25.mp3"/>
  <p:tag name="AUDIO_ID" val="315"/>
  <p:tag name="ELAPSEDTIME" val="39.084"/>
  <p:tag name="ARTICULATE_SLIDE_PAUSE" val="1"/>
  <p:tag name="ARTICULATE_NAV_LEVEL" val="1"/>
  <p:tag name="ARTICULATE_PLAYLIST_ID" val="-1"/>
  <p:tag name="ARTICULATE_LOCK_SLIDE" val="0"/>
  <p:tag name="ARTICULATE_SLIDE_NAV" val="25"/>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9c5963eb-3ecd-4790-9f6c-d2e30239c06b"/>
  <p:tag name="AUDIO_IMPORT" val="M:\G_Drive\635317-00-000-000 Com IC Health Settings\Articulate Course\Sound\MP3\slide 26.mp3"/>
  <p:tag name="AUDIO_ID" val="330"/>
  <p:tag name="ELAPSEDTIME" val="89.8"/>
  <p:tag name="ARTICULATE_TITLE_TAG" val="Basic Steps in Fistula/Graft Care: Cannulaton"/>
  <p:tag name="ARTICULATE_SLIDE_PAUSE" val="1"/>
  <p:tag name="ARTICULATE_NAV_LEVEL" val="1"/>
  <p:tag name="ARTICULATE_PLAYLIST_ID" val="-1"/>
  <p:tag name="ARTICULATE_LOCK_SLIDE" val="0"/>
  <p:tag name="ARTICULATE_SLIDE_NAV" val="26"/>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bae49f7-ea80-493b-bc07-924e81329cee"/>
  <p:tag name="AUDIO_IMPORT" val="M:\G_Drive\635317-00-000-000 Com IC Health Settings\Articulate Course\Sound\MP3\slide 27.mp3"/>
  <p:tag name="AUDIO_ID" val="331"/>
  <p:tag name="ELAPSEDTIME" val="43.045"/>
  <p:tag name="ARTICULATE_TITLE_TAG" val="Basic Steps in Fistula/Graft Care: Decannulation"/>
  <p:tag name="ARTICULATE_SLIDE_PAUSE" val="1"/>
  <p:tag name="ARTICULATE_NAV_LEVEL" val="1"/>
  <p:tag name="ARTICULATE_PLAYLIST_ID" val="-1"/>
  <p:tag name="ARTICULATE_LOCK_SLIDE" val="0"/>
  <p:tag name="ARTICULATE_SLIDE_NAV" val="27"/>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f5bce4cc-e40a-49e5-98a0-22e191888305"/>
  <p:tag name="AUDIO_IMPORT" val="M:\G_Drive\635317-00-000-000 Com IC Health Settings\Articulate Course\Sound\MP3\slide 28.mp3"/>
  <p:tag name="AUDIO_ID" val="295"/>
  <p:tag name="ELAPSEDTIME" val="65.85"/>
  <p:tag name="ARTICULATE_TITLE_TAG" val="Basic Steps in Catheter Care: Connection"/>
  <p:tag name="ARTICULATE_SLIDE_PAUSE" val="1"/>
  <p:tag name="ARTICULATE_NAV_LEVEL" val="1"/>
  <p:tag name="ARTICULATE_PLAYLIST_ID" val="-1"/>
  <p:tag name="ARTICULATE_LOCK_SLIDE" val="0"/>
  <p:tag name="ARTICULATE_SLIDE_NAV" val="28"/>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317</TotalTime>
  <Words>3536</Words>
  <Application>Microsoft Office PowerPoint</Application>
  <PresentationFormat>Custom</PresentationFormat>
  <Paragraphs>326</Paragraphs>
  <Slides>28</Slides>
  <Notes>16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Retrospect</vt:lpstr>
      <vt:lpstr>Catheter Care in Haemodialysis </vt:lpstr>
      <vt:lpstr>Haemodialysis</vt:lpstr>
      <vt:lpstr>Dialysis Catheter and its Need</vt:lpstr>
      <vt:lpstr>Types of Dialysis Catheter </vt:lpstr>
      <vt:lpstr>Risks Associated with Poor Cannulation &amp; Improper Care of Fistula </vt:lpstr>
      <vt:lpstr>Check AVF &amp; AVG</vt:lpstr>
      <vt:lpstr>Physical Assessment </vt:lpstr>
      <vt:lpstr>Specific Infection Control Precautions </vt:lpstr>
      <vt:lpstr>Wear Gloves During Patient Care</vt:lpstr>
      <vt:lpstr>Use Personal Protective Equipment (PPE) </vt:lpstr>
      <vt:lpstr>Basic Steps in Fistula/Graft Care</vt:lpstr>
      <vt:lpstr>Basic Steps in Fistula/Graft Care</vt:lpstr>
      <vt:lpstr>Basic Steps in Catheter Care</vt:lpstr>
      <vt:lpstr>Basic Steps in Catheter Care</vt:lpstr>
      <vt:lpstr>Catheter Exit Site Care</vt:lpstr>
      <vt:lpstr>Separate Clean Areas from Contaminated Areas</vt:lpstr>
      <vt:lpstr>Dedicate Supplies to a Single Patient</vt:lpstr>
      <vt:lpstr>Safe Use of Medication Vials</vt:lpstr>
      <vt:lpstr>Cleaning &amp; Disinfecting Dialysis Station</vt:lpstr>
      <vt:lpstr>Disinfecting the Dialysis Station</vt:lpstr>
      <vt:lpstr>Safe Handling of Dialyzers &amp; Blood Tubing</vt:lpstr>
      <vt:lpstr>Concerns about Catheter</vt:lpstr>
      <vt:lpstr>Concerns about Catheter</vt:lpstr>
      <vt:lpstr>Concerns about Catheter</vt:lpstr>
      <vt:lpstr>Taking Care of the Catheter</vt:lpstr>
      <vt:lpstr>Educating the Patient is a Key </vt:lpstr>
      <vt:lpstr>How to Recognize an Infection</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Shekhar Gitaye/MED SERV/BCTHO</dc:creator>
  <cp:lastModifiedBy>tiger</cp:lastModifiedBy>
  <cp:revision>26</cp:revision>
  <dcterms:created xsi:type="dcterms:W3CDTF">2016-08-21T13:58:37Z</dcterms:created>
  <dcterms:modified xsi:type="dcterms:W3CDTF">2016-09-12T07:59:15Z</dcterms:modified>
</cp:coreProperties>
</file>